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6" r:id="rId4"/>
    <p:sldId id="299" r:id="rId5"/>
    <p:sldId id="278" r:id="rId6"/>
    <p:sldId id="282" r:id="rId7"/>
    <p:sldId id="300" r:id="rId8"/>
    <p:sldId id="301" r:id="rId9"/>
    <p:sldId id="265" r:id="rId10"/>
    <p:sldId id="285" r:id="rId11"/>
    <p:sldId id="287" r:id="rId12"/>
    <p:sldId id="288" r:id="rId13"/>
    <p:sldId id="289" r:id="rId14"/>
    <p:sldId id="302" r:id="rId15"/>
    <p:sldId id="290" r:id="rId16"/>
    <p:sldId id="291" r:id="rId17"/>
    <p:sldId id="292" r:id="rId18"/>
    <p:sldId id="293" r:id="rId19"/>
    <p:sldId id="294" r:id="rId20"/>
    <p:sldId id="296" r:id="rId21"/>
    <p:sldId id="297" r:id="rId22"/>
    <p:sldId id="298" r:id="rId23"/>
    <p:sldId id="266" r:id="rId24"/>
    <p:sldId id="267" r:id="rId25"/>
    <p:sldId id="268" r:id="rId26"/>
    <p:sldId id="269" r:id="rId27"/>
    <p:sldId id="275" r:id="rId28"/>
  </p:sldIdLst>
  <p:sldSz cx="9906000" cy="6858000" type="A4"/>
  <p:notesSz cx="9906000" cy="6858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3"/>
    <p:restoredTop sz="94607"/>
  </p:normalViewPr>
  <p:slideViewPr>
    <p:cSldViewPr>
      <p:cViewPr varScale="1">
        <p:scale>
          <a:sx n="124" d="100"/>
          <a:sy n="124" d="100"/>
        </p:scale>
        <p:origin x="32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32" d="100"/>
          <a:sy n="132" d="100"/>
        </p:scale>
        <p:origin x="22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B564C-2696-6347-9206-4A49AA6A3A0C}" type="datetimeFigureOut">
              <a:rPr kumimoji="1" lang="ko-Kore-KR" altLang="en-US" smtClean="0"/>
              <a:t>2022. 4. 11.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1AA29-D02F-A349-A3CF-9EDA232CAB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19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912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267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129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982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6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0" y="0"/>
            <a:ext cx="7761605" cy="316865"/>
          </a:xfrm>
          <a:custGeom>
            <a:avLst/>
            <a:gdLst/>
            <a:ahLst/>
            <a:cxnLst/>
            <a:rect l="l" t="t" r="r" b="b"/>
            <a:pathLst>
              <a:path w="7761605" h="316865">
                <a:moveTo>
                  <a:pt x="7761224" y="0"/>
                </a:moveTo>
                <a:lnTo>
                  <a:pt x="0" y="0"/>
                </a:lnTo>
                <a:lnTo>
                  <a:pt x="0" y="316483"/>
                </a:lnTo>
                <a:lnTo>
                  <a:pt x="7761224" y="316483"/>
                </a:lnTo>
                <a:lnTo>
                  <a:pt x="7761224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 userDrawn="1"/>
        </p:nvSpPr>
        <p:spPr>
          <a:xfrm>
            <a:off x="7761731" y="0"/>
            <a:ext cx="2144395" cy="316865"/>
          </a:xfrm>
          <a:custGeom>
            <a:avLst/>
            <a:gdLst/>
            <a:ahLst/>
            <a:cxnLst/>
            <a:rect l="l" t="t" r="r" b="b"/>
            <a:pathLst>
              <a:path w="2144395" h="316865">
                <a:moveTo>
                  <a:pt x="2144141" y="0"/>
                </a:moveTo>
                <a:lnTo>
                  <a:pt x="0" y="0"/>
                </a:lnTo>
                <a:lnTo>
                  <a:pt x="0" y="316483"/>
                </a:lnTo>
                <a:lnTo>
                  <a:pt x="2144141" y="316483"/>
                </a:lnTo>
                <a:lnTo>
                  <a:pt x="214414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 userDrawn="1"/>
        </p:nvSpPr>
        <p:spPr>
          <a:xfrm>
            <a:off x="7763256" y="0"/>
            <a:ext cx="1270" cy="316865"/>
          </a:xfrm>
          <a:custGeom>
            <a:avLst/>
            <a:gdLst/>
            <a:ahLst/>
            <a:cxnLst/>
            <a:rect l="l" t="t" r="r" b="b"/>
            <a:pathLst>
              <a:path w="1270" h="316865">
                <a:moveTo>
                  <a:pt x="0" y="0"/>
                </a:moveTo>
                <a:lnTo>
                  <a:pt x="1270" y="316483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 userDrawn="1"/>
        </p:nvSpPr>
        <p:spPr>
          <a:xfrm>
            <a:off x="7763256" y="315468"/>
            <a:ext cx="1270" cy="6542405"/>
          </a:xfrm>
          <a:custGeom>
            <a:avLst/>
            <a:gdLst/>
            <a:ahLst/>
            <a:cxnLst/>
            <a:rect l="l" t="t" r="r" b="b"/>
            <a:pathLst>
              <a:path w="1270" h="6542405">
                <a:moveTo>
                  <a:pt x="1270" y="0"/>
                </a:moveTo>
                <a:lnTo>
                  <a:pt x="0" y="6542023"/>
                </a:lnTo>
              </a:path>
            </a:pathLst>
          </a:custGeom>
          <a:ln w="3175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mdzjq@naver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920" y="1861820"/>
            <a:ext cx="426588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90" dirty="0" err="1"/>
              <a:t>프로젝트</a:t>
            </a:r>
            <a:r>
              <a:rPr lang="ko-KR" altLang="en-US" spc="290" dirty="0"/>
              <a:t> </a:t>
            </a:r>
            <a:r>
              <a:rPr spc="290" dirty="0" err="1"/>
              <a:t>기술서</a:t>
            </a:r>
            <a:endParaRPr spc="290" dirty="0"/>
          </a:p>
        </p:txBody>
      </p:sp>
      <p:sp>
        <p:nvSpPr>
          <p:cNvPr id="3" name="object 3"/>
          <p:cNvSpPr txBox="1"/>
          <p:nvPr/>
        </p:nvSpPr>
        <p:spPr>
          <a:xfrm>
            <a:off x="864819" y="3235833"/>
            <a:ext cx="2166620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40" dirty="0">
                <a:latin typeface="UKIJ CJK"/>
                <a:cs typeface="UKIJ CJK"/>
              </a:rPr>
              <a:t>이름</a:t>
            </a:r>
            <a:r>
              <a:rPr sz="1200" spc="40" dirty="0">
                <a:latin typeface="Carlito"/>
                <a:cs typeface="Carlito"/>
              </a:rPr>
              <a:t>:</a:t>
            </a:r>
            <a:r>
              <a:rPr sz="1200" spc="215" dirty="0">
                <a:latin typeface="Carlito"/>
                <a:cs typeface="Carlito"/>
              </a:rPr>
              <a:t> </a:t>
            </a:r>
            <a:r>
              <a:rPr sz="1200" spc="95" dirty="0">
                <a:latin typeface="UKIJ CJK"/>
                <a:cs typeface="UKIJ CJK"/>
              </a:rPr>
              <a:t>우승민</a:t>
            </a:r>
            <a:endParaRPr sz="1200" dirty="0">
              <a:latin typeface="UKIJ CJK"/>
              <a:cs typeface="UKIJ CJK"/>
            </a:endParaRPr>
          </a:p>
          <a:p>
            <a:pPr marL="184785" indent="-17272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30" dirty="0">
                <a:latin typeface="UKIJ CJK"/>
                <a:cs typeface="UKIJ CJK"/>
              </a:rPr>
              <a:t>연락처</a:t>
            </a:r>
            <a:r>
              <a:rPr sz="1200" spc="30" dirty="0">
                <a:latin typeface="Carlito"/>
                <a:cs typeface="Carlito"/>
              </a:rPr>
              <a:t>:</a:t>
            </a:r>
            <a:r>
              <a:rPr sz="1200" spc="20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010-9277-4527</a:t>
            </a:r>
          </a:p>
          <a:p>
            <a:pPr marL="184785" indent="-17272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35" dirty="0">
                <a:latin typeface="Carlito"/>
                <a:cs typeface="Carlito"/>
              </a:rPr>
              <a:t>E-mail </a:t>
            </a:r>
            <a:r>
              <a:rPr sz="1200" dirty="0">
                <a:latin typeface="Carlito"/>
                <a:cs typeface="Carlito"/>
              </a:rPr>
              <a:t>:</a:t>
            </a:r>
            <a:r>
              <a:rPr sz="1200" spc="-1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tmdzjq@naver.co</a:t>
            </a:r>
            <a:r>
              <a:rPr lang="en"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m</a:t>
            </a:r>
            <a:endParaRPr lang="en" sz="1200" u="sng" spc="-5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iOS Native 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개발 서비스 제공</a:t>
            </a:r>
            <a:endParaRPr sz="1700" dirty="0">
              <a:latin typeface="UKIJ CJK"/>
              <a:cs typeface="UKIJ CJK"/>
            </a:endParaRPr>
          </a:p>
        </p:txBody>
      </p:sp>
    </p:spTree>
    <p:extLst>
      <p:ext uri="{BB962C8B-B14F-4D97-AF65-F5344CB8AC3E}">
        <p14:creationId xmlns:p14="http://schemas.microsoft.com/office/powerpoint/2010/main" val="211028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피카펜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앱을 통해 작가가 웹 소설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채팅 소설을 올려서 독자들에게 제공하는 서비스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제플린을</a:t>
            </a:r>
            <a:r>
              <a:rPr lang="ko-KR" altLang="en-US" sz="900" dirty="0">
                <a:latin typeface="+mn-ea"/>
                <a:cs typeface="UKIJ CJK"/>
              </a:rPr>
              <a:t> 통해 앱 </a:t>
            </a:r>
            <a:r>
              <a:rPr lang="ko-KR" altLang="en-US" sz="900" dirty="0" err="1">
                <a:latin typeface="+mn-ea"/>
                <a:cs typeface="UKIJ CJK"/>
              </a:rPr>
              <a:t>리뉴얼</a:t>
            </a:r>
            <a:r>
              <a:rPr lang="ko-KR" altLang="en-US" sz="900" dirty="0">
                <a:latin typeface="+mn-ea"/>
                <a:cs typeface="UKIJ CJK"/>
              </a:rPr>
              <a:t> 개발 진행</a:t>
            </a:r>
            <a:r>
              <a:rPr lang="en-US" altLang="ko-KR" sz="900" dirty="0">
                <a:latin typeface="+mn-ea"/>
                <a:cs typeface="UKIJ CJK"/>
              </a:rPr>
              <a:t>(storyboard</a:t>
            </a:r>
            <a:r>
              <a:rPr lang="ko-KR" altLang="en-US" sz="900" dirty="0" err="1">
                <a:latin typeface="+mn-ea"/>
                <a:cs typeface="UKIJ CJK"/>
              </a:rPr>
              <a:t>를</a:t>
            </a:r>
            <a:r>
              <a:rPr lang="ko-KR" altLang="en-US" sz="900" dirty="0">
                <a:latin typeface="+mn-ea"/>
                <a:cs typeface="UKIJ CJK"/>
              </a:rPr>
              <a:t> 사용한 모든 화면 </a:t>
            </a:r>
            <a:r>
              <a:rPr lang="en-US" altLang="ko-KR" sz="900" dirty="0">
                <a:latin typeface="+mn-ea"/>
                <a:cs typeface="UKIJ CJK"/>
              </a:rPr>
              <a:t>UI </a:t>
            </a:r>
            <a:r>
              <a:rPr lang="ko-KR" altLang="en-US" sz="900" dirty="0">
                <a:latin typeface="+mn-ea"/>
                <a:cs typeface="UKIJ CJK"/>
              </a:rPr>
              <a:t>변경 작업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소설 폰트 조절 기능 개발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특정 기기 해상도 대응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소셜 로그인 오류 등 버그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 err="1">
                <a:latin typeface="UKIJ CJK"/>
                <a:cs typeface="Carlito"/>
              </a:rPr>
              <a:t>피카펜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DE9D04-B89D-1240-A148-944B8D37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09" y="1194109"/>
            <a:ext cx="2429987" cy="52360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7CB277-CE62-5849-B863-E1D31918E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194109"/>
            <a:ext cx="2421091" cy="52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마음톡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심리테스트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심리 전문가 상담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다국어 기능 추가 </a:t>
            </a:r>
            <a:r>
              <a:rPr lang="en-US" altLang="ko-KR" sz="900" dirty="0">
                <a:latin typeface="+mn-ea"/>
                <a:cs typeface="UKIJ CJK"/>
              </a:rPr>
              <a:t>(</a:t>
            </a:r>
            <a:r>
              <a:rPr lang="ko-KR" altLang="en-US" sz="900" dirty="0">
                <a:latin typeface="+mn-ea"/>
                <a:cs typeface="UKIJ CJK"/>
              </a:rPr>
              <a:t>한국어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영어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일본어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중국어 언어 변경 기능 구현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로그인 시 고객정보 입력하는 화면 추가</a:t>
            </a:r>
            <a:br>
              <a:rPr lang="en-US" altLang="ko-KR" sz="900" dirty="0">
                <a:latin typeface="+mn-ea"/>
                <a:cs typeface="UKIJ CJK"/>
              </a:rPr>
            </a:br>
            <a:endParaRPr lang="ko-KR" altLang="en-US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일일 추천 설문 팝업 추가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 err="1">
                <a:latin typeface="UKIJ CJK"/>
                <a:cs typeface="Carlito"/>
              </a:rPr>
              <a:t>마음톡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410" y="51324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23F4A40-1104-1B4F-8A6A-38D93501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21920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87DEB6-12EE-0549-AE02-DFE2B3F4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05" y="121920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72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015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공만세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중고등 전과목 인터넷 강의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강의 플레이어 동작 도중 가로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세로 전환 시 화면 깨짐 대응 </a:t>
            </a:r>
            <a:br>
              <a:rPr lang="en-US" altLang="ko-KR" sz="900" dirty="0">
                <a:latin typeface="+mn-ea"/>
                <a:cs typeface="UKIJ CJK"/>
              </a:rPr>
            </a:br>
            <a:endParaRPr lang="ko-KR" altLang="en-US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강의 중 필기한 내용이 보이지 않는 오류 수정</a:t>
            </a:r>
            <a:br>
              <a:rPr lang="en-US" altLang="ko-KR" sz="900" dirty="0">
                <a:latin typeface="+mn-ea"/>
                <a:cs typeface="UKIJ CJK"/>
              </a:rPr>
            </a:b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강의 </a:t>
            </a:r>
            <a:r>
              <a:rPr lang="en-US" altLang="ko-KR" sz="900" dirty="0">
                <a:latin typeface="+mn-ea"/>
                <a:cs typeface="UKIJ CJK"/>
              </a:rPr>
              <a:t>Q&amp;A </a:t>
            </a:r>
            <a:r>
              <a:rPr lang="ko-KR" altLang="en-US" sz="900" dirty="0">
                <a:latin typeface="+mn-ea"/>
                <a:cs typeface="UKIJ CJK"/>
              </a:rPr>
              <a:t>오류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 err="1">
                <a:latin typeface="UKIJ CJK"/>
                <a:cs typeface="Carlito"/>
              </a:rPr>
              <a:t>공만세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63EC34-8C3B-2545-AF4B-20EBCBE9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8" y="123715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6E28F6-D94C-214B-B5D6-1089B047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21920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83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3570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러쉬</a:t>
            </a:r>
            <a:r>
              <a:rPr lang="en-US" altLang="ko-KR" sz="900" dirty="0">
                <a:latin typeface="+mn-ea"/>
                <a:cs typeface="UKIJ CJK"/>
              </a:rPr>
              <a:t>,</a:t>
            </a:r>
            <a:r>
              <a:rPr lang="ko-KR" altLang="en-US" sz="900" dirty="0">
                <a:latin typeface="+mn-ea"/>
                <a:cs typeface="UKIJ CJK"/>
              </a:rPr>
              <a:t> 블루노트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endParaRPr lang="en-US" altLang="ko-KR" sz="900" dirty="0">
              <a:latin typeface="+mn-ea"/>
              <a:cs typeface="UKIJ CJK"/>
            </a:endParaRPr>
          </a:p>
          <a:p>
            <a:pPr marL="183515" indent="-171450">
              <a:lnSpc>
                <a:spcPct val="100000"/>
              </a:lnSpc>
              <a:spcBef>
                <a:spcPts val="100"/>
              </a:spcBef>
              <a:buSzPct val="88888"/>
              <a:buFontTx/>
              <a:buChar char="-"/>
              <a:tabLst>
                <a:tab pos="128905" algn="l"/>
              </a:tabLst>
            </a:pPr>
            <a:r>
              <a:rPr lang="ko-KR" altLang="en-US" sz="900" dirty="0">
                <a:latin typeface="+mn-ea"/>
                <a:cs typeface="UKIJ CJK"/>
              </a:rPr>
              <a:t>러쉬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배송 알바를 등록하여 배송 건 단위로 </a:t>
            </a:r>
            <a:r>
              <a:rPr lang="ko-KR" altLang="en-US" sz="900" dirty="0" err="1">
                <a:latin typeface="+mn-ea"/>
                <a:cs typeface="UKIJ CJK"/>
              </a:rPr>
              <a:t>배송지</a:t>
            </a:r>
            <a:r>
              <a:rPr lang="en-US" altLang="ko-KR" sz="900" dirty="0">
                <a:latin typeface="+mn-ea"/>
                <a:cs typeface="UKIJ CJK"/>
              </a:rPr>
              <a:t>,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배송거리</a:t>
            </a:r>
            <a:r>
              <a:rPr lang="en-US" altLang="ko-KR" sz="900" dirty="0">
                <a:latin typeface="+mn-ea"/>
                <a:cs typeface="UKIJ CJK"/>
              </a:rPr>
              <a:t>,</a:t>
            </a:r>
            <a:r>
              <a:rPr lang="ko-KR" altLang="en-US" sz="900" dirty="0">
                <a:latin typeface="+mn-ea"/>
                <a:cs typeface="UKIJ CJK"/>
              </a:rPr>
              <a:t> 상품을 관리하는 앱</a:t>
            </a:r>
            <a:endParaRPr lang="en-US" altLang="ko-KR" sz="900" dirty="0">
              <a:latin typeface="+mn-ea"/>
              <a:cs typeface="UKIJ CJK"/>
            </a:endParaRPr>
          </a:p>
          <a:p>
            <a:pPr marL="183515" indent="-171450">
              <a:lnSpc>
                <a:spcPct val="100000"/>
              </a:lnSpc>
              <a:spcBef>
                <a:spcPts val="100"/>
              </a:spcBef>
              <a:buSzPct val="88888"/>
              <a:buFontTx/>
              <a:buChar char="-"/>
              <a:tabLst>
                <a:tab pos="128905" algn="l"/>
              </a:tabLst>
            </a:pPr>
            <a:r>
              <a:rPr lang="ko-KR" altLang="en-US" sz="900" dirty="0">
                <a:latin typeface="+mn-ea"/>
                <a:cs typeface="UKIJ CJK"/>
              </a:rPr>
              <a:t>블루노트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파트너사의 </a:t>
            </a:r>
            <a:r>
              <a:rPr lang="ko-KR" altLang="en-US" sz="900" dirty="0" err="1">
                <a:latin typeface="+mn-ea"/>
                <a:cs typeface="UKIJ CJK"/>
              </a:rPr>
              <a:t>발주내역과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정산내역을</a:t>
            </a:r>
            <a:r>
              <a:rPr lang="ko-KR" altLang="en-US" sz="900" dirty="0">
                <a:latin typeface="+mn-ea"/>
                <a:cs typeface="UKIJ CJK"/>
              </a:rPr>
              <a:t> 확인할 수 있는 앱</a:t>
            </a:r>
            <a:endParaRPr lang="en-US" altLang="ko-KR" sz="900" dirty="0">
              <a:latin typeface="+mn-ea"/>
              <a:cs typeface="UKIJ CJK"/>
            </a:endParaRPr>
          </a:p>
          <a:p>
            <a:pPr marL="183515" indent="-171450">
              <a:lnSpc>
                <a:spcPct val="100000"/>
              </a:lnSpc>
              <a:spcBef>
                <a:spcPts val="100"/>
              </a:spcBef>
              <a:buSzPct val="88888"/>
              <a:buFontTx/>
              <a:buChar char="-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배송지</a:t>
            </a:r>
            <a:r>
              <a:rPr lang="ko-KR" altLang="en-US" sz="900" dirty="0">
                <a:latin typeface="+mn-ea"/>
                <a:cs typeface="UKIJ CJK"/>
              </a:rPr>
              <a:t> 센터 추가 관련 </a:t>
            </a:r>
            <a:r>
              <a:rPr lang="en-US" altLang="ko-KR" sz="900" dirty="0" err="1">
                <a:latin typeface="+mn-ea"/>
                <a:cs typeface="UKIJ CJK"/>
              </a:rPr>
              <a:t>api</a:t>
            </a:r>
            <a:r>
              <a:rPr lang="ko-KR" altLang="en-US" sz="900" dirty="0">
                <a:latin typeface="+mn-ea"/>
                <a:cs typeface="UKIJ CJK"/>
              </a:rPr>
              <a:t> 변경에 따른 화면 수정 </a:t>
            </a:r>
            <a:r>
              <a:rPr lang="en-US" altLang="ko-KR" sz="900" dirty="0">
                <a:latin typeface="+mn-ea"/>
                <a:cs typeface="UKIJ CJK"/>
              </a:rPr>
              <a:t>(21</a:t>
            </a:r>
            <a:r>
              <a:rPr lang="ko-KR" altLang="en-US" sz="900" dirty="0">
                <a:latin typeface="+mn-ea"/>
                <a:cs typeface="UKIJ CJK"/>
              </a:rPr>
              <a:t>건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QR</a:t>
            </a:r>
            <a:r>
              <a:rPr lang="ko-KR" altLang="en-US" sz="900" dirty="0">
                <a:latin typeface="+mn-ea"/>
                <a:cs typeface="UKIJ CJK"/>
              </a:rPr>
              <a:t> 스캔 후 앱 종료 이슈 개선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커스텀</a:t>
            </a:r>
            <a:r>
              <a:rPr lang="ko-KR" altLang="en-US" sz="900" dirty="0">
                <a:latin typeface="+mn-ea"/>
                <a:cs typeface="UKIJ CJK"/>
              </a:rPr>
              <a:t> 팝업 개발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앱 마켓 배포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>
                <a:latin typeface="UKIJ CJK"/>
                <a:cs typeface="Carlito"/>
              </a:rPr>
              <a:t>러쉬</a:t>
            </a:r>
            <a:r>
              <a:rPr lang="en-US" altLang="ko-KR" sz="1400" spc="-40" dirty="0">
                <a:latin typeface="UKIJ CJK"/>
                <a:cs typeface="Carlito"/>
              </a:rPr>
              <a:t>,</a:t>
            </a:r>
            <a:r>
              <a:rPr lang="ko-KR" altLang="en-US" sz="1400" spc="-40" dirty="0">
                <a:latin typeface="UKIJ CJK"/>
                <a:cs typeface="Carlito"/>
              </a:rPr>
              <a:t> 블루노트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36F610-E821-3445-96A4-7934996D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8" y="1219200"/>
            <a:ext cx="2419333" cy="5236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A8750E-39FC-CA4E-A7F3-3E6C5AB37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75" y="1219200"/>
            <a:ext cx="2419334" cy="5241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553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7389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키즈콜</a:t>
            </a:r>
            <a:r>
              <a:rPr lang="ko-KR" altLang="en-US" sz="900" dirty="0">
                <a:latin typeface="+mn-ea"/>
                <a:cs typeface="UKIJ CJK"/>
              </a:rPr>
              <a:t> 초등학교 </a:t>
            </a:r>
            <a:r>
              <a:rPr lang="en-US" altLang="ko-KR" sz="900" dirty="0">
                <a:latin typeface="+mn-ea"/>
                <a:cs typeface="UKIJ CJK"/>
              </a:rPr>
              <a:t>/ </a:t>
            </a:r>
            <a:r>
              <a:rPr lang="ko-KR" altLang="en-US" sz="900" dirty="0" err="1">
                <a:latin typeface="+mn-ea"/>
                <a:cs typeface="UKIJ CJK"/>
              </a:rPr>
              <a:t>키즈콜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어린이집</a:t>
            </a: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학부모에게 </a:t>
            </a:r>
            <a:r>
              <a:rPr lang="ko-KR" altLang="en-US" sz="900" dirty="0" err="1">
                <a:latin typeface="+mn-ea"/>
                <a:cs typeface="UKIJ CJK"/>
              </a:rPr>
              <a:t>어린이집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초등학생 </a:t>
            </a:r>
            <a:r>
              <a:rPr lang="ko-KR" altLang="en-US" sz="900" dirty="0" err="1">
                <a:latin typeface="+mn-ea"/>
                <a:cs typeface="UKIJ CJK"/>
              </a:rPr>
              <a:t>등하교</a:t>
            </a:r>
            <a:r>
              <a:rPr lang="ko-KR" altLang="en-US" sz="900" dirty="0">
                <a:latin typeface="+mn-ea"/>
                <a:cs typeface="UKIJ CJK"/>
              </a:rPr>
              <a:t> 시 알림 서비스를 제공하는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번역 화면 추가 </a:t>
            </a:r>
            <a:r>
              <a:rPr lang="en-US" altLang="ko-KR" sz="900" dirty="0">
                <a:latin typeface="+mn-ea"/>
                <a:cs typeface="UKIJ CJK"/>
              </a:rPr>
              <a:t>(</a:t>
            </a:r>
            <a:r>
              <a:rPr lang="ko-KR" altLang="en-US" sz="900" dirty="0" err="1">
                <a:latin typeface="+mn-ea"/>
                <a:cs typeface="UKIJ CJK"/>
              </a:rPr>
              <a:t>파파고</a:t>
            </a:r>
            <a:r>
              <a:rPr lang="ko-KR" altLang="en-US" sz="900" dirty="0">
                <a:latin typeface="+mn-ea"/>
                <a:cs typeface="UKIJ CJK"/>
              </a:rPr>
              <a:t> 번역 </a:t>
            </a:r>
            <a:r>
              <a:rPr lang="en-US" altLang="ko-KR" sz="900" dirty="0">
                <a:latin typeface="+mn-ea"/>
                <a:cs typeface="UKIJ CJK"/>
              </a:rPr>
              <a:t>API </a:t>
            </a:r>
            <a:r>
              <a:rPr lang="ko-KR" altLang="en-US" sz="900" dirty="0">
                <a:latin typeface="+mn-ea"/>
                <a:cs typeface="UKIJ CJK"/>
              </a:rPr>
              <a:t>적용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푸시 알림 오류 수정</a:t>
            </a: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회원가입 정보 추가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키즈콜</a:t>
            </a:r>
            <a:r>
              <a:rPr lang="ko-KR" altLang="en-US" sz="1400" spc="-90" dirty="0">
                <a:latin typeface="Carlito"/>
                <a:cs typeface="Carlito"/>
              </a:rPr>
              <a:t> 초등학교 </a:t>
            </a:r>
            <a:r>
              <a:rPr lang="en-US" altLang="ko-KR" sz="1400" spc="-90" dirty="0">
                <a:latin typeface="Carlito"/>
                <a:cs typeface="Carlito"/>
              </a:rPr>
              <a:t>/ </a:t>
            </a:r>
            <a:r>
              <a:rPr lang="ko-KR" altLang="en-US" sz="1400" spc="-90" dirty="0" err="1">
                <a:latin typeface="Carlito"/>
                <a:cs typeface="Carlito"/>
              </a:rPr>
              <a:t>키즈콜</a:t>
            </a:r>
            <a:r>
              <a:rPr lang="ko-KR" altLang="en-US"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어린이집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01C29E-1B43-F548-BC7B-548F2188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6" y="1295400"/>
            <a:ext cx="2414724" cy="5231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19BEEA-CC33-B549-A700-3E8DD0B0D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295400"/>
            <a:ext cx="2418392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495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" altLang="ko-KR" sz="900" dirty="0">
                <a:latin typeface="+mn-ea"/>
                <a:cs typeface="UKIJ CJK"/>
              </a:rPr>
              <a:t>MANI </a:t>
            </a:r>
            <a:r>
              <a:rPr lang="ko-KR" altLang="en-US" sz="900" dirty="0">
                <a:latin typeface="+mn-ea"/>
                <a:cs typeface="UKIJ CJK"/>
              </a:rPr>
              <a:t>행정학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행정학 객관식 </a:t>
            </a:r>
            <a:r>
              <a:rPr lang="en" altLang="ko-KR" sz="900" dirty="0">
                <a:latin typeface="+mn-ea"/>
                <a:cs typeface="UKIJ CJK"/>
              </a:rPr>
              <a:t>OX </a:t>
            </a:r>
            <a:r>
              <a:rPr lang="ko-KR" altLang="en-US" sz="900" dirty="0">
                <a:latin typeface="+mn-ea"/>
                <a:cs typeface="UKIJ CJK"/>
              </a:rPr>
              <a:t>문제 풀이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행정학 서브 카테고리 추가 및 엑셀파일을 읽어서 카테고리별로 문제풀이 되도록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en" sz="1400" spc="-90" dirty="0">
                <a:latin typeface="Carlito"/>
                <a:cs typeface="Carlito"/>
              </a:rPr>
              <a:t>MANI </a:t>
            </a:r>
            <a:r>
              <a:rPr lang="ko-KR" altLang="en-US" sz="1400" spc="-90" dirty="0">
                <a:latin typeface="Carlito"/>
                <a:cs typeface="Carlito"/>
              </a:rPr>
              <a:t>행정학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3E9F0-18E6-B64B-A53F-9FAE5C7EE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3" y="1295400"/>
            <a:ext cx="2414508" cy="5225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15460B-6082-3B46-B100-383B6789C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80831"/>
            <a:ext cx="2416131" cy="5229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2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323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정원</a:t>
            </a:r>
            <a:r>
              <a:rPr lang="en" altLang="ko-KR" sz="900" dirty="0">
                <a:latin typeface="+mn-ea"/>
                <a:cs typeface="UKIJ CJK"/>
              </a:rPr>
              <a:t>e</a:t>
            </a:r>
            <a:r>
              <a:rPr lang="ko-KR" altLang="en-US" sz="900" dirty="0">
                <a:latin typeface="+mn-ea"/>
                <a:cs typeface="UKIJ CJK"/>
              </a:rPr>
              <a:t>샵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청정원</a:t>
            </a:r>
            <a:r>
              <a:rPr lang="ko-KR" altLang="en-US" sz="900" dirty="0">
                <a:latin typeface="+mn-ea"/>
                <a:cs typeface="UKIJ CJK"/>
              </a:rPr>
              <a:t> 쇼핑몰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en-US" altLang="ko-KR" sz="900" dirty="0" err="1">
                <a:latin typeface="+mn-ea"/>
                <a:cs typeface="UKIJ CJK"/>
              </a:rPr>
              <a:t>Xcode</a:t>
            </a:r>
            <a:r>
              <a:rPr lang="en-US" altLang="ko-KR" sz="900" dirty="0">
                <a:latin typeface="+mn-ea"/>
                <a:cs typeface="UKIJ CJK"/>
              </a:rPr>
              <a:t> </a:t>
            </a:r>
            <a:r>
              <a:rPr lang="ko-KR" altLang="en-US" sz="900" dirty="0">
                <a:latin typeface="+mn-ea"/>
                <a:cs typeface="UKIJ CJK"/>
              </a:rPr>
              <a:t>버전 업데이트 및 업데이트 후 발생하는 오류 수정 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아이폰 해상도 대응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정원</a:t>
            </a:r>
            <a:r>
              <a:rPr lang="en" sz="1400" spc="-90" dirty="0">
                <a:latin typeface="Carlito"/>
                <a:cs typeface="Carlito"/>
              </a:rPr>
              <a:t>e</a:t>
            </a:r>
            <a:r>
              <a:rPr lang="ko-KR" altLang="en-US" sz="1400" spc="-90" dirty="0">
                <a:latin typeface="Carlito"/>
                <a:cs typeface="Carlito"/>
              </a:rPr>
              <a:t>샵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FD4252-2C2D-3F41-9017-5C81072F3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6" y="1309969"/>
            <a:ext cx="2414508" cy="5225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49B4DC-DA85-9A42-825D-B059A755C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95400"/>
            <a:ext cx="2416131" cy="5229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465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172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줍다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버려진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종이컵을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재활용하여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제작</a:t>
            </a:r>
            <a:r>
              <a:rPr lang="en-US" altLang="ko-KR" sz="900" dirty="0">
                <a:solidFill>
                  <a:prstClr val="black"/>
                </a:solidFill>
                <a:latin typeface="AppleSystemUIFont"/>
              </a:rPr>
              <a:t>/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판매하는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메인화면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UI </a:t>
            </a:r>
            <a:r>
              <a:rPr lang="ko-KR" altLang="en-US" sz="900" dirty="0">
                <a:latin typeface="+mn-ea"/>
                <a:cs typeface="UKIJ CJK"/>
              </a:rPr>
              <a:t>수정 </a:t>
            </a:r>
            <a:r>
              <a:rPr lang="en-US" altLang="ko-KR" sz="900" dirty="0">
                <a:latin typeface="+mn-ea"/>
                <a:cs typeface="UKIJ CJK"/>
              </a:rPr>
              <a:t>(Code Base)</a:t>
            </a:r>
            <a:endParaRPr lang="ko-KR" altLang="en-US" sz="900" dirty="0">
              <a:latin typeface="+mn-ea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줍다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076C3-018C-C94B-BD0E-086A861FD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5" y="1309969"/>
            <a:ext cx="2414509" cy="5231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B4D113-A4F6-CD47-8366-3DEEED4F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95400"/>
            <a:ext cx="2418541" cy="5240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32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18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베푸시오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solidFill>
                  <a:prstClr val="black"/>
                </a:solidFill>
                <a:latin typeface="AppleExternalUIFontKorean-Regular"/>
              </a:rPr>
              <a:t>수입차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 견적 제공 앱</a:t>
            </a:r>
            <a:endParaRPr lang="en-US" altLang="ko-KR" sz="900" dirty="0">
              <a:solidFill>
                <a:prstClr val="black"/>
              </a:solidFill>
              <a:latin typeface="AppleExternalUIFontKorean-Regular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배포 앱에서 푸시 메시지 수신이 안되는 오류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베푸시오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F2A1E1-9877-9245-B06F-027825304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5" y="1295400"/>
            <a:ext cx="2417203" cy="5231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733C27-2733-1F4A-8DDA-F37A723B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309969"/>
            <a:ext cx="2414509" cy="522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940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823"/>
            <a:ext cx="2057400" cy="312420"/>
          </a:xfrm>
          <a:custGeom>
            <a:avLst/>
            <a:gdLst/>
            <a:ahLst/>
            <a:cxnLst/>
            <a:rect l="l" t="t" r="r" b="b"/>
            <a:pathLst>
              <a:path w="2057400" h="312420">
                <a:moveTo>
                  <a:pt x="1809877" y="0"/>
                </a:moveTo>
                <a:lnTo>
                  <a:pt x="0" y="0"/>
                </a:lnTo>
                <a:lnTo>
                  <a:pt x="0" y="312292"/>
                </a:lnTo>
                <a:lnTo>
                  <a:pt x="1809877" y="312292"/>
                </a:lnTo>
                <a:lnTo>
                  <a:pt x="1875663" y="306704"/>
                </a:lnTo>
                <a:lnTo>
                  <a:pt x="1934718" y="290956"/>
                </a:lnTo>
                <a:lnTo>
                  <a:pt x="1984756" y="266573"/>
                </a:lnTo>
                <a:lnTo>
                  <a:pt x="2023491" y="234950"/>
                </a:lnTo>
                <a:lnTo>
                  <a:pt x="2048383" y="197611"/>
                </a:lnTo>
                <a:lnTo>
                  <a:pt x="2057273" y="156209"/>
                </a:lnTo>
                <a:lnTo>
                  <a:pt x="2048383" y="114680"/>
                </a:lnTo>
                <a:lnTo>
                  <a:pt x="2023491" y="77343"/>
                </a:lnTo>
                <a:lnTo>
                  <a:pt x="1984756" y="45720"/>
                </a:lnTo>
                <a:lnTo>
                  <a:pt x="1934718" y="21335"/>
                </a:lnTo>
                <a:lnTo>
                  <a:pt x="1875663" y="5587"/>
                </a:lnTo>
                <a:lnTo>
                  <a:pt x="180987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7657" y="154686"/>
            <a:ext cx="20574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600" spc="114" dirty="0">
                <a:solidFill>
                  <a:srgbClr val="FFFFFF"/>
                </a:solidFill>
                <a:latin typeface="UKIJ CJK"/>
                <a:cs typeface="UKIJ CJK"/>
              </a:rPr>
              <a:t>프로젝트 경험</a:t>
            </a:r>
            <a:endParaRPr sz="1600" dirty="0">
              <a:latin typeface="UKIJ CJK"/>
              <a:cs typeface="UKIJ CJK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833257"/>
              </p:ext>
            </p:extLst>
          </p:nvPr>
        </p:nvGraphicFramePr>
        <p:xfrm>
          <a:off x="405523" y="889635"/>
          <a:ext cx="9093199" cy="2334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0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6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00" spc="10" dirty="0">
                          <a:latin typeface="+mn-ea"/>
                          <a:ea typeface="+mn-ea"/>
                          <a:cs typeface="Carlito"/>
                        </a:rPr>
                        <a:t>No.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09220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일자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45" dirty="0">
                          <a:latin typeface="+mn-ea"/>
                          <a:ea typeface="+mn-ea"/>
                          <a:cs typeface="UKIJ CJK"/>
                        </a:rPr>
                        <a:t>프로젝트</a:t>
                      </a:r>
                      <a:r>
                        <a:rPr sz="1000" spc="175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내용</a:t>
                      </a:r>
                      <a:endParaRPr sz="100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개발언어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비고</a:t>
                      </a:r>
                      <a:endParaRPr sz="100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1</a:t>
                      </a:r>
                      <a:endParaRPr sz="100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7790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altLang="ko-Kore-KR" sz="1000" spc="-10" dirty="0">
                          <a:latin typeface="+mn-ea"/>
                          <a:ea typeface="+mn-ea"/>
                          <a:cs typeface="Carlito"/>
                        </a:rPr>
                        <a:t>2021.04 ~ 2022.03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ko-KR" altLang="en-US" sz="1000" spc="30" dirty="0" err="1">
                          <a:latin typeface="+mn-ea"/>
                          <a:ea typeface="+mn-ea"/>
                          <a:cs typeface="UKIJ CJK"/>
                        </a:rPr>
                        <a:t>키움증권</a:t>
                      </a:r>
                      <a:r>
                        <a:rPr lang="ko-KR" altLang="en-US" sz="1000" spc="30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lang="ko-KR" altLang="en-US" sz="1000" spc="30" dirty="0" err="1">
                          <a:latin typeface="+mn-ea"/>
                          <a:ea typeface="+mn-ea"/>
                          <a:cs typeface="UKIJ CJK"/>
                        </a:rPr>
                        <a:t>영웅문</a:t>
                      </a:r>
                      <a:r>
                        <a:rPr lang="en" sz="1000" spc="30" dirty="0">
                          <a:latin typeface="+mn-ea"/>
                          <a:ea typeface="+mn-ea"/>
                          <a:cs typeface="UKIJ CJK"/>
                        </a:rPr>
                        <a:t>S </a:t>
                      </a:r>
                      <a:r>
                        <a:rPr lang="ko-KR" altLang="en-US" sz="1000" spc="30" dirty="0" err="1">
                          <a:latin typeface="+mn-ea"/>
                          <a:ea typeface="+mn-ea"/>
                          <a:cs typeface="UKIJ CJK"/>
                        </a:rPr>
                        <a:t>리뉴얼</a:t>
                      </a:r>
                      <a:r>
                        <a:rPr lang="ko-KR" altLang="en-US" sz="1000" spc="30" dirty="0">
                          <a:latin typeface="+mn-ea"/>
                          <a:ea typeface="+mn-ea"/>
                          <a:cs typeface="UKIJ CJK"/>
                        </a:rPr>
                        <a:t> 앱 개발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" sz="1000" spc="-25" dirty="0">
                          <a:latin typeface="+mn-ea"/>
                          <a:ea typeface="+mn-ea"/>
                          <a:cs typeface="Carlito"/>
                        </a:rPr>
                        <a:t>swift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ko-KR" altLang="en-US" sz="1000" spc="30" dirty="0">
                          <a:latin typeface="+mn-ea"/>
                          <a:ea typeface="+mn-ea"/>
                          <a:cs typeface="UKIJ CJK"/>
                        </a:rPr>
                        <a:t>다우기술 모바일운영팀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2</a:t>
                      </a:r>
                      <a:endParaRPr sz="100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1760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20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20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.0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1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~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20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21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.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12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lang="ko-KR" altLang="en-US" sz="1000" spc="-5" dirty="0" err="1">
                          <a:latin typeface="+mn-ea"/>
                          <a:ea typeface="+mn-ea"/>
                          <a:cs typeface="UKIJ CJK"/>
                        </a:rPr>
                        <a:t>키움증권</a:t>
                      </a: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lang="ko-KR" altLang="en-US" sz="1000" spc="-5" dirty="0" err="1">
                          <a:latin typeface="+mn-ea"/>
                          <a:ea typeface="+mn-ea"/>
                          <a:cs typeface="UKIJ CJK"/>
                        </a:rPr>
                        <a:t>영웅문</a:t>
                      </a:r>
                      <a:r>
                        <a:rPr lang="en" sz="1000" spc="-5" dirty="0">
                          <a:latin typeface="+mn-ea"/>
                          <a:ea typeface="+mn-ea"/>
                          <a:cs typeface="UKIJ CJK"/>
                        </a:rPr>
                        <a:t>S </a:t>
                      </a: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모바일 플랫폼 </a:t>
                      </a:r>
                      <a:r>
                        <a:rPr lang="ko-KR" altLang="en-US" sz="1000" spc="-5" dirty="0" err="1">
                          <a:latin typeface="+mn-ea"/>
                          <a:ea typeface="+mn-ea"/>
                          <a:cs typeface="UKIJ CJK"/>
                        </a:rPr>
                        <a:t>재구축</a:t>
                      </a: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lang="en" altLang="ko-Kore-KR" sz="1000" spc="-25" dirty="0">
                          <a:latin typeface="+mn-ea"/>
                          <a:ea typeface="+mn-ea"/>
                          <a:cs typeface="Carlito"/>
                        </a:rPr>
                        <a:t>swift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다우기술 모바일운영팀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3</a:t>
                      </a:r>
                      <a:endParaRPr sz="100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altLang="ko-Kore-KR" sz="1000" spc="-5" dirty="0">
                          <a:latin typeface="+mn-ea"/>
                          <a:ea typeface="+mn-ea"/>
                          <a:cs typeface="Carlito"/>
                        </a:rPr>
                        <a:t>2018.06 ~ 20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19</a:t>
                      </a:r>
                      <a:r>
                        <a:rPr lang="en-US" altLang="ko-Kore-KR" sz="1000" spc="-5" dirty="0">
                          <a:latin typeface="+mn-ea"/>
                          <a:ea typeface="+mn-ea"/>
                          <a:cs typeface="Carlito"/>
                        </a:rPr>
                        <a:t>.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12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ko-KR" altLang="en-US" sz="1000" spc="-35" dirty="0" err="1">
                          <a:latin typeface="+mn-ea"/>
                          <a:ea typeface="+mn-ea"/>
                          <a:cs typeface="Carlito"/>
                        </a:rPr>
                        <a:t>키움증권</a:t>
                      </a:r>
                      <a:r>
                        <a:rPr lang="ko-KR" altLang="en-US" sz="1000" spc="-35" dirty="0">
                          <a:latin typeface="+mn-ea"/>
                          <a:ea typeface="+mn-ea"/>
                          <a:cs typeface="Carlito"/>
                        </a:rPr>
                        <a:t> 자산관리</a:t>
                      </a:r>
                      <a:r>
                        <a:rPr lang="en-US" altLang="ko-KR" sz="1000" spc="-35" dirty="0">
                          <a:latin typeface="+mn-ea"/>
                          <a:ea typeface="+mn-ea"/>
                          <a:cs typeface="Carlito"/>
                        </a:rPr>
                        <a:t>/</a:t>
                      </a:r>
                      <a:r>
                        <a:rPr lang="ko-KR" altLang="en-US" sz="1000" spc="-35" dirty="0" err="1">
                          <a:latin typeface="+mn-ea"/>
                          <a:ea typeface="+mn-ea"/>
                          <a:cs typeface="Carlito"/>
                        </a:rPr>
                        <a:t>자문사</a:t>
                      </a:r>
                      <a:r>
                        <a:rPr lang="ko-KR" altLang="en-US" sz="1000" spc="-35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lang="en-US" altLang="ko-KR" sz="1000" spc="-35" dirty="0">
                          <a:latin typeface="+mn-ea"/>
                          <a:ea typeface="+mn-ea"/>
                          <a:cs typeface="Carlito"/>
                        </a:rPr>
                        <a:t>iOS</a:t>
                      </a:r>
                      <a:r>
                        <a:rPr lang="ko-KR" altLang="en-US" sz="1000" spc="-35" dirty="0">
                          <a:latin typeface="+mn-ea"/>
                          <a:ea typeface="+mn-ea"/>
                          <a:cs typeface="Carlito"/>
                        </a:rPr>
                        <a:t> 개발 및 운영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lang="en" sz="1000" spc="-25" dirty="0">
                          <a:latin typeface="+mn-ea"/>
                          <a:ea typeface="+mn-ea"/>
                          <a:cs typeface="Carlito"/>
                        </a:rPr>
                        <a:t>objective-C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lang="ko-KR" altLang="en-US" sz="1000" spc="50" dirty="0">
                          <a:latin typeface="+mn-ea"/>
                          <a:ea typeface="+mn-ea"/>
                          <a:cs typeface="UKIJ CJK"/>
                        </a:rPr>
                        <a:t>다우기술 모바일운영팀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4</a:t>
                      </a:r>
                    </a:p>
                  </a:txBody>
                  <a:tcPr marL="0" marR="0" marT="112395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altLang="ko-KR" sz="1000" spc="-10" dirty="0">
                          <a:latin typeface="+mn-ea"/>
                          <a:ea typeface="+mn-ea"/>
                          <a:cs typeface="Carlito"/>
                        </a:rPr>
                        <a:t>2019.03</a:t>
                      </a:r>
                      <a:r>
                        <a:rPr lang="ko-KR" altLang="en-US" sz="1000" spc="-10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lang="en-US" altLang="ko-KR" sz="1000" spc="-10" dirty="0">
                          <a:latin typeface="+mn-ea"/>
                          <a:ea typeface="+mn-ea"/>
                          <a:cs typeface="Carlito"/>
                        </a:rPr>
                        <a:t>~</a:t>
                      </a:r>
                      <a:r>
                        <a:rPr lang="ko-KR" altLang="en-US" sz="1000" spc="-10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lang="en-US" altLang="ko-KR" sz="1000" spc="-10" dirty="0">
                          <a:latin typeface="+mn-ea"/>
                          <a:ea typeface="+mn-ea"/>
                          <a:cs typeface="Carlito"/>
                        </a:rPr>
                        <a:t>2020.12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marR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" sz="1000" spc="40" dirty="0">
                          <a:latin typeface="+mn-ea"/>
                          <a:ea typeface="+mn-ea"/>
                          <a:cs typeface="UKIJ CJK"/>
                        </a:rPr>
                        <a:t>iOS Native </a:t>
                      </a:r>
                      <a:r>
                        <a:rPr lang="ko-KR" altLang="en-US" sz="1000" spc="40" dirty="0">
                          <a:latin typeface="+mn-ea"/>
                          <a:ea typeface="+mn-ea"/>
                          <a:cs typeface="UKIJ CJK"/>
                        </a:rPr>
                        <a:t>개발 서비스 제공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37465" marB="0" anchor="ctr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" sz="1000" spc="-40" dirty="0">
                          <a:latin typeface="+mn-ea"/>
                          <a:ea typeface="+mn-ea"/>
                          <a:cs typeface="Carlito"/>
                        </a:rPr>
                        <a:t>swift, objective-C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lang="ko-KR" altLang="en-US" sz="1000" dirty="0">
                          <a:latin typeface="+mn-ea"/>
                          <a:ea typeface="+mn-ea"/>
                          <a:cs typeface="UKIJ CJK"/>
                        </a:rPr>
                        <a:t>개인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altLang="ko-KR" sz="1000" dirty="0">
                          <a:latin typeface="+mn-ea"/>
                          <a:ea typeface="+mn-ea"/>
                          <a:cs typeface="Carlito"/>
                        </a:rPr>
                        <a:t>5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2017.10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2019.02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marR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" altLang="ko-Kore-KR" sz="1000" dirty="0" err="1">
                          <a:latin typeface="+mn-ea"/>
                          <a:ea typeface="+mn-ea"/>
                        </a:rPr>
                        <a:t>Sroup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하이브리드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앱개발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37465" marB="0" anchor="ctr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Angular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 ionic, firebase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lang="ko-KR" altLang="en-US" sz="1000" dirty="0">
                          <a:latin typeface="+mn-ea"/>
                          <a:ea typeface="+mn-ea"/>
                          <a:cs typeface="UKIJ CJK"/>
                        </a:rPr>
                        <a:t>개인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4" marB="0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463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시크릿다이어트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홈 트레이딩 온라인 </a:t>
            </a:r>
            <a:r>
              <a:rPr lang="en-US" altLang="ko-KR" sz="900" dirty="0">
                <a:latin typeface="+mn-ea"/>
                <a:cs typeface="UKIJ CJK"/>
              </a:rPr>
              <a:t>PT</a:t>
            </a:r>
            <a:r>
              <a:rPr lang="ko-KR" altLang="en-US" sz="900" dirty="0">
                <a:latin typeface="+mn-ea"/>
                <a:cs typeface="UKIJ CJK"/>
              </a:rPr>
              <a:t>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Objective-C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플레이어 동작 중 아이폰 녹화 방지 기능 추가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firebase </a:t>
            </a:r>
            <a:r>
              <a:rPr lang="ko-KR" altLang="en-US" sz="900" dirty="0">
                <a:latin typeface="+mn-ea"/>
                <a:cs typeface="UKIJ CJK"/>
              </a:rPr>
              <a:t>동적 링크 미 동작 오류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시크릿다이어트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F6EBFF-CF54-6A4F-A40A-581ADE81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95400"/>
            <a:ext cx="2414509" cy="522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35E401-9F8D-6445-A3FC-07FFEF4F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9" y="1295400"/>
            <a:ext cx="2414510" cy="5225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174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336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올바른 과외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과외 </a:t>
            </a:r>
            <a:r>
              <a:rPr lang="ko-KR" altLang="en-US" sz="900" dirty="0" err="1">
                <a:latin typeface="+mn-ea"/>
                <a:cs typeface="UKIJ CJK"/>
              </a:rPr>
              <a:t>웹뷰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패키징</a:t>
            </a:r>
            <a:r>
              <a:rPr lang="ko-KR" altLang="en-US" sz="900" dirty="0">
                <a:latin typeface="+mn-ea"/>
                <a:cs typeface="UKIJ CJK"/>
              </a:rPr>
              <a:t>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Objective-C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Swift </a:t>
            </a:r>
            <a:r>
              <a:rPr lang="ko-KR" altLang="en-US" sz="900" dirty="0">
                <a:latin typeface="+mn-ea"/>
                <a:cs typeface="UKIJ CJK"/>
              </a:rPr>
              <a:t>버전 업데이트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회원가입 후 로그인 시 앱 튕김 현상 수정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올바른 과외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F8623-533F-B949-B344-89C6F956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65" y="1295400"/>
            <a:ext cx="2412738" cy="5221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7FEA35-08B9-BD4F-8135-BE8367379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t="14444" r="9498" b="3334"/>
          <a:stretch/>
        </p:blipFill>
        <p:spPr>
          <a:xfrm>
            <a:off x="1305239" y="1295400"/>
            <a:ext cx="2414509" cy="52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1538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323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옴니스피아노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피아노 연습실 중개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ionic framework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상위 </a:t>
            </a:r>
            <a:r>
              <a:rPr lang="en-US" altLang="ko-KR" sz="900" dirty="0">
                <a:latin typeface="+mn-ea"/>
                <a:cs typeface="UKIJ CJK"/>
              </a:rPr>
              <a:t>iOS </a:t>
            </a:r>
            <a:r>
              <a:rPr lang="ko-KR" altLang="en-US" sz="900" dirty="0">
                <a:latin typeface="+mn-ea"/>
                <a:cs typeface="UKIJ CJK"/>
              </a:rPr>
              <a:t>버전에서 푸시 알림 이상 동작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옴니스피아노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A69C9D-C391-4A44-A0C2-51C99980F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9" y="1295400"/>
            <a:ext cx="2414509" cy="522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13275B-A970-204B-B8E7-CBBCDEEA9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66" y="1295400"/>
            <a:ext cx="2412738" cy="5221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975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5" y="4459985"/>
            <a:ext cx="266827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 </a:t>
            </a:r>
            <a:r>
              <a:rPr sz="1700" spc="-50" dirty="0">
                <a:solidFill>
                  <a:srgbClr val="FFFFFF"/>
                </a:solidFill>
                <a:latin typeface="Carlito"/>
                <a:cs typeface="Carlito"/>
              </a:rPr>
              <a:t>Sroup </a:t>
            </a:r>
            <a:r>
              <a:rPr sz="1700" spc="114" dirty="0">
                <a:solidFill>
                  <a:srgbClr val="FFFFFF"/>
                </a:solidFill>
                <a:latin typeface="UKIJ CJK"/>
                <a:cs typeface="UKIJ CJK"/>
              </a:rPr>
              <a:t>하이브리드</a:t>
            </a:r>
            <a:r>
              <a:rPr sz="1700" spc="-3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sz="1700" spc="120" dirty="0">
                <a:solidFill>
                  <a:srgbClr val="FFFFFF"/>
                </a:solidFill>
                <a:latin typeface="UKIJ CJK"/>
                <a:cs typeface="UKIJ CJK"/>
              </a:rPr>
              <a:t>앱개발</a:t>
            </a:r>
            <a:endParaRPr sz="1700" dirty="0">
              <a:latin typeface="UKIJ CJK"/>
              <a:cs typeface="UKIJ CJ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8915" y="4267200"/>
            <a:ext cx="672084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823"/>
            <a:ext cx="1496695" cy="361315"/>
          </a:xfrm>
          <a:custGeom>
            <a:avLst/>
            <a:gdLst/>
            <a:ahLst/>
            <a:cxnLst/>
            <a:rect l="l" t="t" r="r" b="b"/>
            <a:pathLst>
              <a:path w="1496695" h="361315">
                <a:moveTo>
                  <a:pt x="1316482" y="0"/>
                </a:moveTo>
                <a:lnTo>
                  <a:pt x="0" y="0"/>
                </a:lnTo>
                <a:lnTo>
                  <a:pt x="0" y="361061"/>
                </a:lnTo>
                <a:lnTo>
                  <a:pt x="1316482" y="361061"/>
                </a:lnTo>
                <a:lnTo>
                  <a:pt x="1364361" y="354584"/>
                </a:lnTo>
                <a:lnTo>
                  <a:pt x="1407287" y="336423"/>
                </a:lnTo>
                <a:lnTo>
                  <a:pt x="1443736" y="308228"/>
                </a:lnTo>
                <a:lnTo>
                  <a:pt x="1471930" y="271652"/>
                </a:lnTo>
                <a:lnTo>
                  <a:pt x="1489964" y="228473"/>
                </a:lnTo>
                <a:lnTo>
                  <a:pt x="1496441" y="180594"/>
                </a:lnTo>
                <a:lnTo>
                  <a:pt x="1489964" y="132587"/>
                </a:lnTo>
                <a:lnTo>
                  <a:pt x="1471930" y="89407"/>
                </a:lnTo>
                <a:lnTo>
                  <a:pt x="1443736" y="52831"/>
                </a:lnTo>
                <a:lnTo>
                  <a:pt x="1407287" y="24637"/>
                </a:lnTo>
                <a:lnTo>
                  <a:pt x="1364361" y="6476"/>
                </a:lnTo>
                <a:lnTo>
                  <a:pt x="131648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7657" y="147066"/>
            <a:ext cx="897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14" dirty="0">
                <a:solidFill>
                  <a:srgbClr val="FFFFFF"/>
                </a:solidFill>
                <a:latin typeface="UKIJ CJK"/>
                <a:cs typeface="UKIJ CJK"/>
              </a:rPr>
              <a:t>개발환경</a:t>
            </a:r>
            <a:endParaRPr sz="1600" dirty="0">
              <a:latin typeface="UKIJ CJK"/>
              <a:cs typeface="UKIJ CJ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3291" y="1940051"/>
            <a:ext cx="6682740" cy="3743325"/>
            <a:chOff x="1193291" y="1940051"/>
            <a:chExt cx="6682740" cy="3743325"/>
          </a:xfrm>
        </p:grpSpPr>
        <p:sp>
          <p:nvSpPr>
            <p:cNvPr id="5" name="object 5"/>
            <p:cNvSpPr/>
            <p:nvPr/>
          </p:nvSpPr>
          <p:spPr>
            <a:xfrm>
              <a:off x="4288871" y="3047999"/>
              <a:ext cx="1383153" cy="11978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9424" y="1940051"/>
              <a:ext cx="1816607" cy="746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5091" y="2835116"/>
              <a:ext cx="1167360" cy="1411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3291" y="3480815"/>
              <a:ext cx="1456944" cy="304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75510" y="5477454"/>
              <a:ext cx="1001606" cy="2055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83000" y="5638596"/>
            <a:ext cx="554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70" dirty="0">
                <a:solidFill>
                  <a:srgbClr val="575757"/>
                </a:solidFill>
                <a:latin typeface="Arial"/>
                <a:cs typeface="Arial"/>
              </a:rPr>
              <a:t>S</a:t>
            </a:r>
            <a:r>
              <a:rPr sz="1600" spc="-175" dirty="0">
                <a:solidFill>
                  <a:srgbClr val="575757"/>
                </a:solidFill>
                <a:latin typeface="Arial"/>
                <a:cs typeface="Arial"/>
              </a:rPr>
              <a:t>e</a:t>
            </a:r>
            <a:r>
              <a:rPr sz="1600" spc="-10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r>
              <a:rPr sz="1600" spc="-60" dirty="0">
                <a:solidFill>
                  <a:srgbClr val="575757"/>
                </a:solidFill>
                <a:latin typeface="Arial"/>
                <a:cs typeface="Arial"/>
              </a:rPr>
              <a:t>v</a:t>
            </a:r>
            <a:r>
              <a:rPr sz="1600" spc="-65" dirty="0">
                <a:solidFill>
                  <a:srgbClr val="575757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14259" y="1097280"/>
            <a:ext cx="1567180" cy="1724025"/>
            <a:chOff x="7414259" y="1097280"/>
            <a:chExt cx="1567180" cy="1724025"/>
          </a:xfrm>
        </p:grpSpPr>
        <p:sp>
          <p:nvSpPr>
            <p:cNvPr id="12" name="object 12"/>
            <p:cNvSpPr/>
            <p:nvPr/>
          </p:nvSpPr>
          <p:spPr>
            <a:xfrm>
              <a:off x="7414259" y="1097280"/>
              <a:ext cx="1566672" cy="17236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11439" y="2604516"/>
              <a:ext cx="990600" cy="2072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88934" y="2872486"/>
            <a:ext cx="543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solidFill>
                  <a:srgbClr val="575757"/>
                </a:solidFill>
                <a:latin typeface="Arial"/>
                <a:cs typeface="Arial"/>
              </a:rPr>
              <a:t>D</a:t>
            </a:r>
            <a:r>
              <a:rPr sz="1600" spc="-185" dirty="0">
                <a:solidFill>
                  <a:srgbClr val="575757"/>
                </a:solidFill>
                <a:latin typeface="Arial"/>
                <a:cs typeface="Arial"/>
              </a:rPr>
              <a:t>BM</a:t>
            </a:r>
            <a:r>
              <a:rPr sz="1600" spc="-5" dirty="0">
                <a:solidFill>
                  <a:srgbClr val="575757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7936" y="1618233"/>
            <a:ext cx="65087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Google  </a:t>
            </a:r>
            <a:r>
              <a:rPr sz="1400" spc="-165" dirty="0">
                <a:solidFill>
                  <a:srgbClr val="808080"/>
                </a:solidFill>
                <a:latin typeface="Arial"/>
                <a:cs typeface="Arial"/>
              </a:rPr>
              <a:t>F</a:t>
            </a:r>
            <a:r>
              <a:rPr sz="1400" spc="-60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re</a:t>
            </a:r>
            <a:r>
              <a:rPr sz="1400" spc="-50" dirty="0">
                <a:solidFill>
                  <a:srgbClr val="808080"/>
                </a:solidFill>
                <a:latin typeface="Arial"/>
                <a:cs typeface="Arial"/>
              </a:rPr>
              <a:t>b</a:t>
            </a:r>
            <a:r>
              <a:rPr sz="1400" spc="-11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400" spc="-90" dirty="0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e  </a:t>
            </a:r>
            <a:r>
              <a:rPr sz="1400" spc="-55" dirty="0">
                <a:solidFill>
                  <a:srgbClr val="808080"/>
                </a:solidFill>
                <a:latin typeface="Arial"/>
                <a:cs typeface="Arial"/>
              </a:rPr>
              <a:t>(nosql)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1317" y="3747261"/>
            <a:ext cx="807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solidFill>
                  <a:srgbClr val="575757"/>
                </a:solidFill>
                <a:latin typeface="Arial"/>
                <a:cs typeface="Arial"/>
              </a:rPr>
              <a:t>Language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9787" y="1191767"/>
            <a:ext cx="2610612" cy="26106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65275" y="2084578"/>
            <a:ext cx="6413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4604" algn="ctr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08080"/>
                </a:solidFill>
                <a:latin typeface="Arial"/>
                <a:cs typeface="Arial"/>
              </a:rPr>
              <a:t>Angular  </a:t>
            </a:r>
            <a:r>
              <a:rPr sz="1200" spc="-145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1200" spc="-110" dirty="0">
                <a:solidFill>
                  <a:srgbClr val="808080"/>
                </a:solidFill>
                <a:latin typeface="Arial"/>
                <a:cs typeface="Arial"/>
              </a:rPr>
              <a:t>y</a:t>
            </a:r>
            <a:r>
              <a:rPr sz="1200" spc="-85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200" spc="-65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1200" spc="-60" dirty="0">
                <a:solidFill>
                  <a:srgbClr val="808080"/>
                </a:solidFill>
                <a:latin typeface="Arial"/>
                <a:cs typeface="Arial"/>
              </a:rPr>
              <a:t>sc</a:t>
            </a:r>
            <a:r>
              <a:rPr sz="1200" spc="-6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200" spc="-70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200" spc="-65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t  </a:t>
            </a:r>
            <a:r>
              <a:rPr sz="1200" spc="-120" dirty="0">
                <a:solidFill>
                  <a:srgbClr val="808080"/>
                </a:solidFill>
                <a:latin typeface="Arial"/>
                <a:cs typeface="Arial"/>
              </a:rPr>
              <a:t>Scss</a:t>
            </a:r>
            <a:endParaRPr sz="1200" dirty="0">
              <a:latin typeface="Arial"/>
              <a:cs typeface="Arial"/>
            </a:endParaRPr>
          </a:p>
          <a:p>
            <a:pPr marL="175260" marR="151765" indent="-1270" algn="ctr">
              <a:lnSpc>
                <a:spcPct val="100000"/>
              </a:lnSpc>
            </a:pPr>
            <a:r>
              <a:rPr sz="1200" spc="-25" dirty="0">
                <a:solidFill>
                  <a:srgbClr val="808080"/>
                </a:solidFill>
                <a:latin typeface="Arial"/>
                <a:cs typeface="Arial"/>
              </a:rPr>
              <a:t>Git  </a:t>
            </a:r>
            <a:r>
              <a:rPr sz="1200" spc="-105" dirty="0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sz="1200" spc="-40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m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10911" y="1906523"/>
            <a:ext cx="1958339" cy="2021205"/>
            <a:chOff x="5010911" y="1906523"/>
            <a:chExt cx="1958339" cy="2021205"/>
          </a:xfrm>
        </p:grpSpPr>
        <p:sp>
          <p:nvSpPr>
            <p:cNvPr id="20" name="object 20"/>
            <p:cNvSpPr/>
            <p:nvPr/>
          </p:nvSpPr>
          <p:spPr>
            <a:xfrm>
              <a:off x="5268467" y="3622547"/>
              <a:ext cx="1458467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0911" y="1906523"/>
              <a:ext cx="1958339" cy="19232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33390" y="2385187"/>
            <a:ext cx="855344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marR="20955" indent="254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- 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ionic  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f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1400" spc="-55" dirty="0">
                <a:solidFill>
                  <a:srgbClr val="808080"/>
                </a:solidFill>
                <a:latin typeface="Arial"/>
                <a:cs typeface="Arial"/>
              </a:rPr>
              <a:t>w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k</a:t>
            </a:r>
            <a:endParaRPr sz="1400" dirty="0">
              <a:latin typeface="Arial"/>
              <a:cs typeface="Arial"/>
            </a:endParaRPr>
          </a:p>
          <a:p>
            <a:pPr marL="7620" algn="ctr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sz="1400" spc="-2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Cordova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sz="1400" spc="-24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808080"/>
                </a:solidFill>
                <a:latin typeface="Arial"/>
                <a:cs typeface="Arial"/>
              </a:rPr>
              <a:t>PhoneGap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21279" y="2804160"/>
            <a:ext cx="2657856" cy="29748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91936" y="3910329"/>
            <a:ext cx="965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5" dirty="0">
                <a:solidFill>
                  <a:srgbClr val="575757"/>
                </a:solidFill>
                <a:latin typeface="Arial"/>
                <a:cs typeface="Arial"/>
              </a:rPr>
              <a:t>F</a:t>
            </a:r>
            <a:r>
              <a:rPr sz="1600" spc="-9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r>
              <a:rPr sz="1600" spc="-65" dirty="0">
                <a:solidFill>
                  <a:srgbClr val="575757"/>
                </a:solidFill>
                <a:latin typeface="Arial"/>
                <a:cs typeface="Arial"/>
              </a:rPr>
              <a:t>ame</a:t>
            </a:r>
            <a:r>
              <a:rPr sz="1600" spc="-80" dirty="0">
                <a:solidFill>
                  <a:srgbClr val="575757"/>
                </a:solidFill>
                <a:latin typeface="Arial"/>
                <a:cs typeface="Arial"/>
              </a:rPr>
              <a:t>w</a:t>
            </a:r>
            <a:r>
              <a:rPr sz="1600" spc="-70" dirty="0">
                <a:solidFill>
                  <a:srgbClr val="575757"/>
                </a:solidFill>
                <a:latin typeface="Arial"/>
                <a:cs typeface="Arial"/>
              </a:rPr>
              <a:t>o</a:t>
            </a:r>
            <a:r>
              <a:rPr sz="1600" spc="-4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575757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17291" y="4129785"/>
            <a:ext cx="152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5080" indent="-34925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808080"/>
                </a:solidFill>
                <a:latin typeface="Arial"/>
                <a:cs typeface="Arial"/>
              </a:rPr>
              <a:t>firebase 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web</a:t>
            </a:r>
            <a:r>
              <a:rPr sz="1400" spc="-3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08080"/>
                </a:solidFill>
                <a:latin typeface="Arial"/>
                <a:cs typeface="Arial"/>
              </a:rPr>
              <a:t>hosting  Hybrid</a:t>
            </a:r>
            <a:r>
              <a:rPr sz="1400" spc="-2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199771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 </a:t>
            </a:r>
            <a:r>
              <a:rPr lang="ko-KR" altLang="en-US" sz="1400" spc="-80" dirty="0">
                <a:latin typeface="Carlito"/>
                <a:cs typeface="Carlito"/>
              </a:rPr>
              <a:t>화면 구성</a:t>
            </a:r>
            <a:endParaRPr sz="1400" dirty="0">
              <a:latin typeface="UKIJ CJK"/>
              <a:cs typeface="UKIJ CJ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9831" y="906780"/>
            <a:ext cx="7298055" cy="5265420"/>
            <a:chOff x="179831" y="906780"/>
            <a:chExt cx="7298055" cy="5265420"/>
          </a:xfrm>
        </p:grpSpPr>
        <p:sp>
          <p:nvSpPr>
            <p:cNvPr id="6" name="object 6"/>
            <p:cNvSpPr/>
            <p:nvPr/>
          </p:nvSpPr>
          <p:spPr>
            <a:xfrm>
              <a:off x="184403" y="911352"/>
              <a:ext cx="7289165" cy="1270"/>
            </a:xfrm>
            <a:custGeom>
              <a:avLst/>
              <a:gdLst/>
              <a:ahLst/>
              <a:cxnLst/>
              <a:rect l="l" t="t" r="r" b="b"/>
              <a:pathLst>
                <a:path w="7289165" h="1269">
                  <a:moveTo>
                    <a:pt x="0" y="0"/>
                  </a:moveTo>
                  <a:lnTo>
                    <a:pt x="7288784" y="127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71" y="1394460"/>
              <a:ext cx="2286000" cy="4715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51759" y="1408176"/>
              <a:ext cx="2286000" cy="4747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52999" y="1424940"/>
              <a:ext cx="2286000" cy="4747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410" y="50673"/>
            <a:ext cx="22535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65" dirty="0" err="1">
                <a:solidFill>
                  <a:srgbClr val="FFFFFF"/>
                </a:solidFill>
                <a:latin typeface="UKIJ CJK"/>
                <a:cs typeface="UKIJ CJK"/>
              </a:rPr>
              <a:t>Sroup</a:t>
            </a:r>
            <a:r>
              <a:rPr lang="en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하이브리드</a:t>
            </a:r>
            <a:r>
              <a:rPr lang="ko-KR" altLang="en-US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앱개발</a:t>
            </a:r>
            <a:endParaRPr sz="1100" dirty="0">
              <a:latin typeface="UKIJ CJK"/>
              <a:cs typeface="UKIJ CJK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F056878-B1B1-C74C-9495-F2A454ADDE3E}"/>
              </a:ext>
            </a:extLst>
          </p:cNvPr>
          <p:cNvSpPr txBox="1"/>
          <p:nvPr/>
        </p:nvSpPr>
        <p:spPr>
          <a:xfrm>
            <a:off x="7845476" y="381000"/>
            <a:ext cx="1997710" cy="341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spc="45" dirty="0">
                <a:latin typeface="+mn-ea"/>
                <a:cs typeface="UKIJ CJK"/>
              </a:rPr>
              <a:t>개발 내용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firebase </a:t>
            </a:r>
            <a:r>
              <a:rPr lang="ko-KR" altLang="en-US" sz="900" dirty="0">
                <a:latin typeface="+mn-ea"/>
                <a:cs typeface="UKIJ CJK"/>
              </a:rPr>
              <a:t>사용한 로그인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채팅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스터디 매칭 서비스 개발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프론트엔드</a:t>
            </a:r>
            <a:r>
              <a:rPr lang="ko-KR" altLang="en-US" sz="900" dirty="0">
                <a:latin typeface="+mn-ea"/>
                <a:cs typeface="UKIJ CJK"/>
              </a:rPr>
              <a:t> 개발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백엔드</a:t>
            </a:r>
            <a:r>
              <a:rPr lang="ko-KR" altLang="en-US" sz="900" dirty="0">
                <a:latin typeface="+mn-ea"/>
                <a:cs typeface="UKIJ CJK"/>
              </a:rPr>
              <a:t> 개발 </a:t>
            </a:r>
            <a:r>
              <a:rPr lang="en-US" altLang="ko-KR" sz="900" dirty="0">
                <a:latin typeface="+mn-ea"/>
                <a:cs typeface="UKIJ CJK"/>
              </a:rPr>
              <a:t>(firebase </a:t>
            </a:r>
            <a:r>
              <a:rPr lang="ko-KR" altLang="en-US" sz="900" dirty="0">
                <a:latin typeface="+mn-ea"/>
                <a:cs typeface="UKIJ CJK"/>
              </a:rPr>
              <a:t>사용을 위한 서버 개발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산본에</a:t>
            </a:r>
            <a:r>
              <a:rPr lang="ko-KR" altLang="en-US" sz="900" dirty="0">
                <a:latin typeface="+mn-ea"/>
                <a:cs typeface="UKIJ CJK"/>
              </a:rPr>
              <a:t> 위치한 리더 스터디 카페 결제 시스템과 연동하여 앱을 통한 온라인 결제 프로세스 구현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고객 요구사항을 반영하여 업데이트 및 앱 배포 진행</a:t>
            </a:r>
            <a:br>
              <a:rPr lang="en-US" altLang="ko-KR" sz="900" dirty="0">
                <a:latin typeface="+mn-ea"/>
                <a:cs typeface="UKIJ CJK"/>
              </a:rPr>
            </a:br>
            <a:br>
              <a:rPr lang="en-US" altLang="ko-KR" sz="900" dirty="0">
                <a:latin typeface="+mn-ea"/>
                <a:cs typeface="UKIJ CJK"/>
              </a:rPr>
            </a:b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spc="45" dirty="0">
                <a:latin typeface="+mn-ea"/>
                <a:cs typeface="UKIJ CJK"/>
              </a:rPr>
              <a:t>페이지</a:t>
            </a:r>
            <a:r>
              <a:rPr lang="ko-KR" altLang="en-US" sz="900" spc="125" dirty="0">
                <a:latin typeface="+mn-ea"/>
                <a:cs typeface="UKIJ CJK"/>
              </a:rPr>
              <a:t> </a:t>
            </a:r>
            <a:r>
              <a:rPr lang="ko-KR" altLang="en-US" sz="900" spc="65" dirty="0">
                <a:latin typeface="+mn-ea"/>
                <a:cs typeface="UKIJ CJK"/>
              </a:rPr>
              <a:t>구성</a:t>
            </a:r>
            <a:br>
              <a:rPr lang="en-US" altLang="ko-KR" sz="900" spc="65" dirty="0">
                <a:latin typeface="+mn-ea"/>
                <a:cs typeface="UKIJ CJK"/>
              </a:rPr>
            </a:br>
            <a:endParaRPr lang="ko-KR" altLang="en-US" sz="900" dirty="0">
              <a:latin typeface="+mn-ea"/>
              <a:cs typeface="UKIJ CJK"/>
            </a:endParaRPr>
          </a:p>
          <a:p>
            <a:pPr marL="102235" marR="163195" indent="-90170">
              <a:lnSpc>
                <a:spcPct val="100000"/>
              </a:lnSpc>
              <a:spcBef>
                <a:spcPts val="5"/>
              </a:spcBef>
              <a:buFont typeface="Carlito"/>
              <a:buChar char="-"/>
              <a:tabLst>
                <a:tab pos="102870" algn="l"/>
              </a:tabLst>
            </a:pPr>
            <a:r>
              <a:rPr lang="ko-KR" altLang="en-US" sz="900" spc="50" dirty="0">
                <a:latin typeface="+mn-ea"/>
                <a:cs typeface="UKIJ CJK"/>
              </a:rPr>
              <a:t>로그인</a:t>
            </a:r>
            <a:r>
              <a:rPr lang="en-US" altLang="ko-KR" sz="900" spc="50" dirty="0">
                <a:latin typeface="+mn-ea"/>
                <a:cs typeface="Carlito"/>
              </a:rPr>
              <a:t>/</a:t>
            </a:r>
            <a:r>
              <a:rPr lang="ko-KR" altLang="en-US" sz="900" spc="50" dirty="0">
                <a:latin typeface="+mn-ea"/>
                <a:cs typeface="UKIJ CJK"/>
              </a:rPr>
              <a:t>회원가입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en-US" altLang="ko-Kore-KR" sz="900" spc="-35" dirty="0">
                <a:latin typeface="+mn-ea"/>
                <a:cs typeface="Carlito"/>
              </a:rPr>
              <a:t>firebase auth</a:t>
            </a:r>
            <a:r>
              <a:rPr lang="en-US" altLang="ko-Kore-KR" sz="900" spc="-150" dirty="0">
                <a:latin typeface="+mn-ea"/>
                <a:cs typeface="Carlito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인증 </a:t>
            </a:r>
            <a:r>
              <a:rPr lang="ko-KR" altLang="en-US" sz="900" dirty="0">
                <a:latin typeface="+mn-ea"/>
                <a:cs typeface="UKIJ CJK"/>
              </a:rPr>
              <a:t>및 </a:t>
            </a:r>
            <a:r>
              <a:rPr lang="en-US" altLang="ko-Kore-KR" sz="900" spc="-25" dirty="0" err="1">
                <a:latin typeface="+mn-ea"/>
                <a:cs typeface="Carlito"/>
              </a:rPr>
              <a:t>facebook</a:t>
            </a:r>
            <a:r>
              <a:rPr lang="en-US" altLang="ko-Kore-KR" sz="900" spc="-25" dirty="0">
                <a:latin typeface="+mn-ea"/>
                <a:cs typeface="Carlito"/>
              </a:rPr>
              <a:t> </a:t>
            </a:r>
            <a:r>
              <a:rPr lang="ko-KR" altLang="en-US" sz="900" spc="45" dirty="0">
                <a:latin typeface="+mn-ea"/>
                <a:cs typeface="UKIJ CJK"/>
              </a:rPr>
              <a:t>로그인</a:t>
            </a:r>
            <a:r>
              <a:rPr lang="ko-KR" altLang="en-US" sz="900" spc="-80" dirty="0">
                <a:latin typeface="+mn-ea"/>
                <a:cs typeface="UKIJ CJK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제공</a:t>
            </a:r>
            <a:endParaRPr lang="ko-KR" altLang="en-US" sz="900" dirty="0">
              <a:latin typeface="+mn-ea"/>
              <a:cs typeface="UKIJ CJK"/>
            </a:endParaRPr>
          </a:p>
          <a:p>
            <a:pPr marL="102235" marR="5080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r>
              <a:rPr lang="ko-KR" altLang="en-US" sz="900" dirty="0">
                <a:latin typeface="+mn-ea"/>
                <a:cs typeface="UKIJ CJK"/>
              </a:rPr>
              <a:t>홈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ko-KR" altLang="en-US" sz="900" spc="45" dirty="0">
                <a:latin typeface="+mn-ea"/>
                <a:cs typeface="UKIJ CJK"/>
              </a:rPr>
              <a:t>본인이 </a:t>
            </a:r>
            <a:r>
              <a:rPr lang="ko-KR" altLang="en-US" sz="900" spc="70" dirty="0">
                <a:latin typeface="+mn-ea"/>
                <a:cs typeface="UKIJ CJK"/>
              </a:rPr>
              <a:t>참여  </a:t>
            </a:r>
            <a:r>
              <a:rPr lang="ko-KR" altLang="en-US" sz="900" dirty="0">
                <a:latin typeface="+mn-ea"/>
                <a:cs typeface="UKIJ CJK"/>
              </a:rPr>
              <a:t>한 </a:t>
            </a:r>
            <a:r>
              <a:rPr lang="ko-KR" altLang="en-US" sz="900" spc="55" dirty="0" err="1">
                <a:latin typeface="+mn-ea"/>
                <a:cs typeface="UKIJ CJK"/>
              </a:rPr>
              <a:t>스터디그룹</a:t>
            </a:r>
            <a:r>
              <a:rPr lang="ko-KR" altLang="en-US" sz="900" spc="10" dirty="0">
                <a:latin typeface="+mn-ea"/>
                <a:cs typeface="UKIJ CJK"/>
              </a:rPr>
              <a:t> </a:t>
            </a:r>
            <a:r>
              <a:rPr lang="ko-KR" altLang="en-US" sz="900" spc="70" dirty="0" err="1">
                <a:latin typeface="+mn-ea"/>
                <a:cs typeface="UKIJ CJK"/>
              </a:rPr>
              <a:t>리스트표시</a:t>
            </a:r>
            <a:endParaRPr lang="ko-KR" altLang="en-US" sz="900" dirty="0">
              <a:latin typeface="+mn-ea"/>
              <a:cs typeface="UKIJ CJK"/>
            </a:endParaRPr>
          </a:p>
          <a:p>
            <a:pPr marL="102235" marR="108585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r>
              <a:rPr lang="ko-KR" altLang="en-US" sz="900" spc="50" dirty="0">
                <a:latin typeface="+mn-ea"/>
                <a:cs typeface="UKIJ CJK"/>
              </a:rPr>
              <a:t>카테고리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ko-KR" altLang="en-US" sz="900" dirty="0">
                <a:latin typeface="+mn-ea"/>
                <a:cs typeface="UKIJ CJK"/>
              </a:rPr>
              <a:t>각 </a:t>
            </a:r>
            <a:r>
              <a:rPr lang="ko-KR" altLang="en-US" sz="900" spc="55" dirty="0" err="1">
                <a:latin typeface="+mn-ea"/>
                <a:cs typeface="UKIJ CJK"/>
              </a:rPr>
              <a:t>카테고리별</a:t>
            </a:r>
            <a:r>
              <a:rPr lang="ko-KR" altLang="en-US" sz="900" spc="55" dirty="0">
                <a:latin typeface="+mn-ea"/>
                <a:cs typeface="UKIJ CJK"/>
              </a:rPr>
              <a:t> </a:t>
            </a:r>
            <a:r>
              <a:rPr lang="ko-KR" altLang="en-US" sz="900" spc="70" dirty="0" err="1">
                <a:latin typeface="+mn-ea"/>
                <a:cs typeface="UKIJ CJK"/>
              </a:rPr>
              <a:t>스터디그</a:t>
            </a:r>
            <a:r>
              <a:rPr lang="ko-KR" altLang="en-US" sz="900" dirty="0" err="1">
                <a:latin typeface="+mn-ea"/>
                <a:cs typeface="UKIJ CJK"/>
              </a:rPr>
              <a:t>룹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spc="50" dirty="0">
                <a:latin typeface="+mn-ea"/>
                <a:cs typeface="UKIJ CJK"/>
              </a:rPr>
              <a:t>리스트로</a:t>
            </a:r>
            <a:r>
              <a:rPr lang="ko-KR" altLang="en-US" sz="900" spc="10" dirty="0">
                <a:latin typeface="+mn-ea"/>
                <a:cs typeface="UKIJ CJK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이동</a:t>
            </a:r>
            <a:endParaRPr lang="ko-KR" altLang="en-US" sz="900" dirty="0">
              <a:latin typeface="+mn-ea"/>
              <a:cs typeface="UKIJ CJK"/>
            </a:endParaRPr>
          </a:p>
          <a:p>
            <a:pPr marL="102235" marR="7620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r>
              <a:rPr lang="ko-KR" altLang="en-US" sz="900" spc="55" dirty="0" err="1">
                <a:latin typeface="+mn-ea"/>
                <a:cs typeface="UKIJ CJK"/>
              </a:rPr>
              <a:t>마이페이지</a:t>
            </a:r>
            <a:r>
              <a:rPr lang="ko-KR" altLang="en-US" sz="900" spc="55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ko-KR" altLang="en-US" sz="900" spc="45" dirty="0">
                <a:latin typeface="+mn-ea"/>
                <a:cs typeface="UKIJ CJK"/>
              </a:rPr>
              <a:t>프로필 </a:t>
            </a:r>
            <a:r>
              <a:rPr lang="ko-KR" altLang="en-US" sz="900" dirty="0">
                <a:latin typeface="+mn-ea"/>
                <a:cs typeface="UKIJ CJK"/>
              </a:rPr>
              <a:t>및 </a:t>
            </a:r>
            <a:r>
              <a:rPr lang="ko-KR" altLang="en-US" sz="900" spc="35" dirty="0">
                <a:latin typeface="+mn-ea"/>
                <a:cs typeface="UKIJ CJK"/>
              </a:rPr>
              <a:t>정보 </a:t>
            </a:r>
            <a:r>
              <a:rPr lang="ko-KR" altLang="en-US" sz="900" spc="10" dirty="0">
                <a:latin typeface="+mn-ea"/>
                <a:cs typeface="UKIJ CJK"/>
              </a:rPr>
              <a:t>수정</a:t>
            </a:r>
            <a:r>
              <a:rPr lang="en-US" altLang="ko-KR" sz="900" spc="10" dirty="0">
                <a:latin typeface="+mn-ea"/>
                <a:cs typeface="Carlito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공지</a:t>
            </a:r>
            <a:r>
              <a:rPr lang="ko-KR" altLang="en-US" sz="900" spc="35" dirty="0">
                <a:latin typeface="+mn-ea"/>
                <a:cs typeface="UKIJ CJK"/>
              </a:rPr>
              <a:t>사항 </a:t>
            </a:r>
            <a:r>
              <a:rPr lang="ko-KR" altLang="en-US" sz="900" dirty="0">
                <a:latin typeface="+mn-ea"/>
                <a:cs typeface="UKIJ CJK"/>
              </a:rPr>
              <a:t>및</a:t>
            </a:r>
            <a:r>
              <a:rPr lang="ko-KR" altLang="en-US" sz="900" spc="225" dirty="0">
                <a:latin typeface="+mn-ea"/>
                <a:cs typeface="UKIJ CJK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로그아웃</a:t>
            </a:r>
            <a:endParaRPr lang="ko-KR" altLang="en-US" sz="900" dirty="0">
              <a:latin typeface="+mn-ea"/>
              <a:cs typeface="UKIJ CJ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57286" y="432638"/>
            <a:ext cx="2092325" cy="3223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j-ea"/>
                <a:ea typeface="+mj-ea"/>
                <a:cs typeface="UKIJ CJK"/>
              </a:rPr>
              <a:t>•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 </a:t>
            </a:r>
            <a:r>
              <a:rPr sz="900" spc="30" dirty="0" err="1">
                <a:latin typeface="+mj-ea"/>
                <a:ea typeface="+mj-ea"/>
                <a:cs typeface="UKIJ CJK"/>
              </a:rPr>
              <a:t>채팅</a:t>
            </a:r>
            <a:r>
              <a:rPr sz="900" spc="-40" dirty="0">
                <a:latin typeface="+mj-ea"/>
                <a:ea typeface="+mj-ea"/>
                <a:cs typeface="UKIJ CJK"/>
              </a:rPr>
              <a:t> </a:t>
            </a:r>
            <a:r>
              <a:rPr sz="900" spc="65" dirty="0">
                <a:latin typeface="+mj-ea"/>
                <a:ea typeface="+mj-ea"/>
                <a:cs typeface="UKIJ CJK"/>
              </a:rPr>
              <a:t>기능</a:t>
            </a:r>
            <a:endParaRPr sz="900" dirty="0">
              <a:latin typeface="+mj-ea"/>
              <a:ea typeface="+mj-ea"/>
              <a:cs typeface="UKIJ CJK"/>
            </a:endParaRPr>
          </a:p>
          <a:p>
            <a:pPr marL="102235" marR="5080" indent="-90170">
              <a:lnSpc>
                <a:spcPct val="100000"/>
              </a:lnSpc>
              <a:spcBef>
                <a:spcPts val="5"/>
              </a:spcBef>
              <a:buFont typeface="Carlito"/>
              <a:buChar char="-"/>
              <a:tabLst>
                <a:tab pos="102870" algn="l"/>
              </a:tabLst>
            </a:pPr>
            <a:r>
              <a:rPr sz="900" spc="55" dirty="0">
                <a:latin typeface="+mj-ea"/>
                <a:ea typeface="+mj-ea"/>
                <a:cs typeface="UKIJ CJK"/>
              </a:rPr>
              <a:t>스터디그룹의 </a:t>
            </a:r>
            <a:r>
              <a:rPr sz="900" spc="45" dirty="0">
                <a:latin typeface="+mj-ea"/>
                <a:ea typeface="+mj-ea"/>
                <a:cs typeface="UKIJ CJK"/>
              </a:rPr>
              <a:t>다대다 </a:t>
            </a:r>
            <a:r>
              <a:rPr sz="900" spc="35" dirty="0">
                <a:latin typeface="+mj-ea"/>
                <a:ea typeface="+mj-ea"/>
                <a:cs typeface="UKIJ CJK"/>
              </a:rPr>
              <a:t>채팅 </a:t>
            </a:r>
            <a:r>
              <a:rPr sz="900" spc="45" dirty="0" err="1">
                <a:latin typeface="+mj-ea"/>
                <a:ea typeface="+mj-ea"/>
                <a:cs typeface="UKIJ CJK"/>
              </a:rPr>
              <a:t>기능을</a:t>
            </a:r>
            <a:r>
              <a:rPr sz="900" spc="45" dirty="0">
                <a:latin typeface="+mj-ea"/>
                <a:ea typeface="+mj-ea"/>
                <a:cs typeface="UKIJ CJK"/>
              </a:rPr>
              <a:t> </a:t>
            </a:r>
            <a:br>
              <a:rPr lang="en-US" sz="900" spc="45" dirty="0">
                <a:latin typeface="+mj-ea"/>
                <a:ea typeface="+mj-ea"/>
                <a:cs typeface="UKIJ CJK"/>
              </a:rPr>
            </a:br>
            <a:r>
              <a:rPr lang="ko-KR" altLang="en-US" sz="900" spc="45" dirty="0">
                <a:latin typeface="+mj-ea"/>
                <a:ea typeface="+mj-ea"/>
                <a:cs typeface="UKIJ CJK"/>
              </a:rPr>
              <a:t>제</a:t>
            </a:r>
            <a:r>
              <a:rPr sz="900" dirty="0" err="1">
                <a:latin typeface="+mj-ea"/>
                <a:ea typeface="+mj-ea"/>
                <a:cs typeface="UKIJ CJK"/>
              </a:rPr>
              <a:t>공</a:t>
            </a:r>
            <a:r>
              <a:rPr sz="900" spc="25" dirty="0" err="1">
                <a:latin typeface="+mj-ea"/>
                <a:ea typeface="+mj-ea"/>
                <a:cs typeface="UKIJ CJK"/>
              </a:rPr>
              <a:t>합니다</a:t>
            </a:r>
            <a:r>
              <a:rPr sz="900" spc="25" dirty="0">
                <a:latin typeface="+mj-ea"/>
                <a:ea typeface="+mj-ea"/>
                <a:cs typeface="Carlito"/>
              </a:rPr>
              <a:t>.</a:t>
            </a:r>
            <a:endParaRPr sz="900" dirty="0">
              <a:latin typeface="+mj-ea"/>
              <a:ea typeface="+mj-ea"/>
              <a:cs typeface="Carlito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53670" algn="l"/>
              </a:tabLst>
            </a:pPr>
            <a:r>
              <a:rPr lang="en-US" altLang="ko-KR" sz="900" spc="45" dirty="0">
                <a:latin typeface="+mj-ea"/>
                <a:ea typeface="+mj-ea"/>
                <a:cs typeface="UKIJ CJK"/>
              </a:rPr>
              <a:t>-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 </a:t>
            </a:r>
            <a:r>
              <a:rPr sz="900" spc="45" dirty="0" err="1">
                <a:latin typeface="+mj-ea"/>
                <a:ea typeface="+mj-ea"/>
                <a:cs typeface="UKIJ CJK"/>
              </a:rPr>
              <a:t>이미지</a:t>
            </a:r>
            <a:r>
              <a:rPr sz="900" spc="45" dirty="0">
                <a:latin typeface="+mj-ea"/>
                <a:ea typeface="+mj-ea"/>
                <a:cs typeface="UKIJ CJK"/>
              </a:rPr>
              <a:t> </a:t>
            </a:r>
            <a:r>
              <a:rPr sz="900" dirty="0" err="1">
                <a:latin typeface="+mj-ea"/>
                <a:ea typeface="+mj-ea"/>
                <a:cs typeface="UKIJ CJK"/>
              </a:rPr>
              <a:t>첨부기능</a:t>
            </a:r>
            <a:r>
              <a:rPr sz="900" dirty="0">
                <a:latin typeface="+mj-ea"/>
                <a:ea typeface="+mj-ea"/>
                <a:cs typeface="Carlito"/>
              </a:rPr>
              <a:t>(native</a:t>
            </a:r>
            <a:r>
              <a:rPr sz="900" spc="15" dirty="0">
                <a:latin typeface="+mj-ea"/>
                <a:ea typeface="+mj-ea"/>
                <a:cs typeface="Carlito"/>
              </a:rPr>
              <a:t> </a:t>
            </a:r>
            <a:r>
              <a:rPr sz="900" spc="-35" dirty="0">
                <a:latin typeface="+mj-ea"/>
                <a:ea typeface="+mj-ea"/>
                <a:cs typeface="Carlito"/>
              </a:rPr>
              <a:t>camera)</a:t>
            </a:r>
            <a:br>
              <a:rPr lang="en-US" sz="900" spc="-35" dirty="0">
                <a:latin typeface="+mj-ea"/>
                <a:ea typeface="+mj-ea"/>
                <a:cs typeface="Carlito"/>
              </a:rPr>
            </a:br>
            <a:br>
              <a:rPr lang="en-US" sz="900" spc="-35" dirty="0">
                <a:latin typeface="+mj-ea"/>
                <a:ea typeface="+mj-ea"/>
                <a:cs typeface="Carlito"/>
              </a:rPr>
            </a:br>
            <a:br>
              <a:rPr lang="en-US" sz="900" spc="-35" dirty="0">
                <a:latin typeface="+mj-ea"/>
                <a:ea typeface="+mj-ea"/>
                <a:cs typeface="Carlito"/>
              </a:rPr>
            </a:br>
            <a:r>
              <a:rPr lang="en-US" altLang="ko-KR" sz="900" dirty="0">
                <a:latin typeface="+mj-ea"/>
                <a:ea typeface="+mj-ea"/>
                <a:cs typeface="UKIJ CJK"/>
              </a:rPr>
              <a:t>• </a:t>
            </a:r>
            <a:r>
              <a:rPr lang="en-US" altLang="ko-Kore-KR" sz="900" spc="-5" dirty="0">
                <a:latin typeface="+mj-ea"/>
                <a:ea typeface="+mj-ea"/>
                <a:cs typeface="Carlito"/>
              </a:rPr>
              <a:t>Push</a:t>
            </a:r>
            <a:r>
              <a:rPr lang="en-US" altLang="ko-Kore-KR" sz="900" spc="70" dirty="0">
                <a:latin typeface="+mj-ea"/>
                <a:ea typeface="+mj-ea"/>
                <a:cs typeface="Carlito"/>
              </a:rPr>
              <a:t> </a:t>
            </a:r>
            <a:r>
              <a:rPr lang="en-US" altLang="ko-Kore-KR" sz="900" spc="-5" dirty="0" err="1">
                <a:latin typeface="+mj-ea"/>
                <a:ea typeface="+mj-ea"/>
                <a:cs typeface="Carlito"/>
              </a:rPr>
              <a:t>notifiertion</a:t>
            </a:r>
            <a:endParaRPr lang="en-US" altLang="ko-Kore-KR" sz="900" dirty="0">
              <a:latin typeface="+mj-ea"/>
              <a:ea typeface="+mj-ea"/>
              <a:cs typeface="Carlito"/>
            </a:endParaRPr>
          </a:p>
          <a:p>
            <a:pPr marL="102235" marR="20955" indent="-90170">
              <a:lnSpc>
                <a:spcPct val="100000"/>
              </a:lnSpc>
              <a:spcBef>
                <a:spcPts val="10"/>
              </a:spcBef>
              <a:buChar char="-"/>
              <a:tabLst>
                <a:tab pos="102870" algn="l"/>
              </a:tabLst>
            </a:pPr>
            <a:r>
              <a:rPr lang="en-US" altLang="ko-Kore-KR" sz="900" spc="-40" dirty="0" err="1">
                <a:latin typeface="+mj-ea"/>
                <a:ea typeface="+mj-ea"/>
                <a:cs typeface="Carlito"/>
              </a:rPr>
              <a:t>Fcm</a:t>
            </a:r>
            <a:r>
              <a:rPr lang="en-US" altLang="ko-Kore-KR" sz="900" spc="-40" dirty="0">
                <a:latin typeface="+mj-ea"/>
                <a:ea typeface="+mj-ea"/>
                <a:cs typeface="Carlito"/>
              </a:rPr>
              <a:t>(firebase </a:t>
            </a:r>
            <a:r>
              <a:rPr lang="en-US" altLang="ko-Kore-KR" sz="900" spc="-35" dirty="0">
                <a:latin typeface="+mj-ea"/>
                <a:ea typeface="+mj-ea"/>
                <a:cs typeface="Carlito"/>
              </a:rPr>
              <a:t>cloud </a:t>
            </a:r>
            <a:r>
              <a:rPr lang="en-US" altLang="ko-Kore-KR" sz="900" spc="-30" dirty="0">
                <a:latin typeface="+mj-ea"/>
                <a:ea typeface="+mj-ea"/>
                <a:cs typeface="Carlito"/>
              </a:rPr>
              <a:t>messaging)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서버에 </a:t>
            </a:r>
            <a:r>
              <a:rPr lang="en-US" altLang="ko-Kore-KR" sz="900" spc="5" dirty="0">
                <a:latin typeface="+mj-ea"/>
                <a:ea typeface="+mj-ea"/>
                <a:cs typeface="Carlito"/>
              </a:rPr>
              <a:t>POS  T</a:t>
            </a:r>
            <a:r>
              <a:rPr lang="ko-KR" altLang="en-US" sz="900" spc="5" dirty="0">
                <a:latin typeface="+mj-ea"/>
                <a:ea typeface="+mj-ea"/>
                <a:cs typeface="UKIJ CJK"/>
              </a:rPr>
              <a:t>요청을 </a:t>
            </a:r>
            <a:r>
              <a:rPr lang="ko-KR" altLang="en-US" sz="900" spc="35" dirty="0">
                <a:latin typeface="+mj-ea"/>
                <a:ea typeface="+mj-ea"/>
                <a:cs typeface="UKIJ CJK"/>
              </a:rPr>
              <a:t>통해 </a:t>
            </a:r>
            <a:r>
              <a:rPr lang="en-US" altLang="ko-Kore-KR" sz="900" spc="-35" dirty="0">
                <a:latin typeface="+mj-ea"/>
                <a:ea typeface="+mj-ea"/>
                <a:cs typeface="Carlito"/>
              </a:rPr>
              <a:t>push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알림을 제공합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니</a:t>
            </a:r>
            <a:r>
              <a:rPr lang="ko-KR" altLang="en-US" sz="900" spc="15" dirty="0">
                <a:latin typeface="+mj-ea"/>
                <a:ea typeface="+mj-ea"/>
                <a:cs typeface="UKIJ CJK"/>
              </a:rPr>
              <a:t>다</a:t>
            </a:r>
            <a:r>
              <a:rPr lang="en-US" altLang="ko-KR" sz="900" spc="15" dirty="0">
                <a:latin typeface="+mj-ea"/>
                <a:ea typeface="+mj-ea"/>
                <a:cs typeface="Carlito"/>
              </a:rPr>
              <a:t>.</a:t>
            </a:r>
            <a:endParaRPr lang="ko-KR" altLang="en-US" sz="900" dirty="0">
              <a:latin typeface="+mj-ea"/>
              <a:ea typeface="+mj-ea"/>
              <a:cs typeface="Carlito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br>
              <a:rPr lang="en-US" altLang="ko-KR" sz="900" dirty="0">
                <a:latin typeface="+mj-ea"/>
                <a:ea typeface="+mj-ea"/>
                <a:cs typeface="UKIJ CJK"/>
              </a:rPr>
            </a:br>
            <a:endParaRPr lang="ko-KR" altLang="en-US" sz="900" dirty="0">
              <a:latin typeface="+mj-ea"/>
              <a:ea typeface="+mj-ea"/>
              <a:cs typeface="UKIJ CJK"/>
            </a:endParaRPr>
          </a:p>
          <a:p>
            <a:pPr marL="12065" algn="just">
              <a:lnSpc>
                <a:spcPct val="100000"/>
              </a:lnSpc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j-ea"/>
                <a:ea typeface="+mj-ea"/>
                <a:cs typeface="UKIJ CJK"/>
              </a:rPr>
              <a:t>•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실시간</a:t>
            </a:r>
            <a:r>
              <a:rPr lang="ko-KR" altLang="en-US" sz="900" spc="13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70" dirty="0">
                <a:latin typeface="+mj-ea"/>
                <a:ea typeface="+mj-ea"/>
                <a:cs typeface="UKIJ CJK"/>
              </a:rPr>
              <a:t>데이터베이스</a:t>
            </a:r>
            <a:endParaRPr lang="ko-KR" altLang="en-US" sz="900" dirty="0">
              <a:latin typeface="+mj-ea"/>
              <a:ea typeface="+mj-ea"/>
              <a:cs typeface="UKIJ CJK"/>
            </a:endParaRPr>
          </a:p>
          <a:p>
            <a:pPr marL="102235" marR="53340" indent="-90170" algn="just">
              <a:lnSpc>
                <a:spcPct val="100000"/>
              </a:lnSpc>
              <a:buChar char="-"/>
              <a:tabLst>
                <a:tab pos="102870" algn="l"/>
              </a:tabLst>
            </a:pPr>
            <a:r>
              <a:rPr lang="en-US" altLang="ko-Kore-KR" sz="900" spc="-40" dirty="0">
                <a:latin typeface="+mj-ea"/>
                <a:ea typeface="+mj-ea"/>
                <a:cs typeface="Carlito"/>
              </a:rPr>
              <a:t>Firebase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실시간 </a:t>
            </a:r>
            <a:r>
              <a:rPr lang="ko-KR" altLang="en-US" sz="900" spc="60" dirty="0">
                <a:latin typeface="+mj-ea"/>
                <a:ea typeface="+mj-ea"/>
                <a:cs typeface="UKIJ CJK"/>
              </a:rPr>
              <a:t>데이터베이스를 </a:t>
            </a:r>
            <a:r>
              <a:rPr lang="ko-KR" altLang="en-US" sz="900" spc="70" dirty="0">
                <a:latin typeface="+mj-ea"/>
                <a:ea typeface="+mj-ea"/>
                <a:cs typeface="UKIJ CJK"/>
              </a:rPr>
              <a:t>통해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데이터 변경 시 </a:t>
            </a:r>
            <a:r>
              <a:rPr lang="ko-KR" altLang="en-US" sz="900" spc="35" dirty="0">
                <a:latin typeface="+mj-ea"/>
                <a:ea typeface="+mj-ea"/>
                <a:cs typeface="UKIJ CJK"/>
              </a:rPr>
              <a:t>바로 </a:t>
            </a:r>
            <a:r>
              <a:rPr lang="ko-KR" altLang="en-US" sz="900" spc="-25" dirty="0">
                <a:latin typeface="+mj-ea"/>
                <a:ea typeface="+mj-ea"/>
                <a:cs typeface="UKIJ CJK"/>
              </a:rPr>
              <a:t>화면에 </a:t>
            </a:r>
            <a:r>
              <a:rPr lang="ko-KR" altLang="en-US" sz="900" spc="45" dirty="0" err="1">
                <a:latin typeface="+mj-ea"/>
                <a:ea typeface="+mj-ea"/>
                <a:cs typeface="UKIJ CJK"/>
              </a:rPr>
              <a:t>반영됩니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다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br>
              <a:rPr lang="en-US" altLang="ko-KR" sz="900" dirty="0">
                <a:latin typeface="+mj-ea"/>
                <a:ea typeface="+mj-ea"/>
                <a:cs typeface="Carlito"/>
              </a:rPr>
            </a:br>
            <a:endParaRPr lang="ko-KR" altLang="en-US" sz="900" dirty="0">
              <a:latin typeface="+mj-ea"/>
              <a:ea typeface="+mj-ea"/>
              <a:cs typeface="Carlito"/>
            </a:endParaRPr>
          </a:p>
          <a:p>
            <a:pPr marL="12065" algn="just">
              <a:lnSpc>
                <a:spcPct val="100000"/>
              </a:lnSpc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j-ea"/>
                <a:ea typeface="+mj-ea"/>
                <a:cs typeface="UKIJ CJK"/>
              </a:rPr>
              <a:t>•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70" dirty="0">
                <a:latin typeface="+mj-ea"/>
                <a:ea typeface="+mj-ea"/>
                <a:cs typeface="UKIJ CJK"/>
              </a:rPr>
              <a:t>커뮤니티</a:t>
            </a:r>
            <a:endParaRPr lang="ko-KR" altLang="en-US" sz="900" dirty="0">
              <a:latin typeface="+mj-ea"/>
              <a:ea typeface="+mj-ea"/>
              <a:cs typeface="UKIJ CJK"/>
            </a:endParaRPr>
          </a:p>
          <a:p>
            <a:pPr marL="102235" marR="40005" indent="-90170" algn="just">
              <a:lnSpc>
                <a:spcPct val="100000"/>
              </a:lnSpc>
            </a:pPr>
            <a:r>
              <a:rPr lang="en-US" altLang="ko-KR" sz="900" dirty="0">
                <a:latin typeface="+mj-ea"/>
                <a:ea typeface="+mj-ea"/>
                <a:cs typeface="Carlito"/>
              </a:rPr>
              <a:t>- </a:t>
            </a:r>
            <a:r>
              <a:rPr lang="ko-KR" altLang="en-US" sz="900" spc="-30" dirty="0">
                <a:latin typeface="+mj-ea"/>
                <a:ea typeface="+mj-ea"/>
                <a:cs typeface="UKIJ CJK"/>
              </a:rPr>
              <a:t>카테고리 별 커뮤니티 페이지를 </a:t>
            </a:r>
            <a:r>
              <a:rPr lang="ko-KR" altLang="en-US" sz="900" spc="-20" dirty="0">
                <a:latin typeface="+mj-ea"/>
                <a:ea typeface="+mj-ea"/>
                <a:cs typeface="UKIJ CJK"/>
              </a:rPr>
              <a:t>통해</a:t>
            </a:r>
            <a:r>
              <a:rPr lang="ko-KR" altLang="en-US" sz="900" spc="-20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40" dirty="0">
                <a:latin typeface="+mj-ea"/>
                <a:ea typeface="+mj-ea"/>
                <a:cs typeface="UKIJ CJK"/>
              </a:rPr>
              <a:t>서로 </a:t>
            </a:r>
            <a:r>
              <a:rPr lang="ko-KR" altLang="en-US" sz="900" spc="-25" dirty="0">
                <a:latin typeface="+mj-ea"/>
                <a:ea typeface="+mj-ea"/>
                <a:cs typeface="UKIJ CJK"/>
              </a:rPr>
              <a:t>스터디</a:t>
            </a:r>
            <a:r>
              <a:rPr lang="ko-KR" altLang="en-US" sz="900" spc="-130" dirty="0">
                <a:latin typeface="+mj-ea"/>
                <a:ea typeface="+mj-ea"/>
                <a:cs typeface="UKIJ CJK"/>
              </a:rPr>
              <a:t>  </a:t>
            </a:r>
            <a:r>
              <a:rPr lang="ko-KR" altLang="en-US" sz="900" spc="-20" dirty="0">
                <a:latin typeface="+mj-ea"/>
                <a:ea typeface="+mj-ea"/>
                <a:cs typeface="UKIJ CJK"/>
              </a:rPr>
              <a:t>관련</a:t>
            </a:r>
            <a:r>
              <a:rPr lang="ko-KR" altLang="en-US" sz="900" spc="-125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30" dirty="0">
                <a:latin typeface="+mj-ea"/>
                <a:ea typeface="+mj-ea"/>
                <a:cs typeface="UKIJ CJK"/>
              </a:rPr>
              <a:t>정보를</a:t>
            </a:r>
            <a:r>
              <a:rPr lang="ko-KR" altLang="en-US" sz="900" spc="-125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30" dirty="0">
                <a:latin typeface="+mj-ea"/>
                <a:ea typeface="+mj-ea"/>
                <a:cs typeface="UKIJ CJK"/>
              </a:rPr>
              <a:t>공유하고</a:t>
            </a:r>
            <a:r>
              <a:rPr lang="ko-KR" altLang="en-US" sz="900" spc="-12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40" dirty="0">
                <a:latin typeface="+mj-ea"/>
                <a:ea typeface="+mj-ea"/>
                <a:cs typeface="UKIJ CJK"/>
              </a:rPr>
              <a:t>질의 응답할 수 있습니다</a:t>
            </a:r>
            <a:r>
              <a:rPr lang="en-US" altLang="ko-KR" sz="900" spc="-40" dirty="0">
                <a:latin typeface="+mj-ea"/>
                <a:ea typeface="+mj-ea"/>
                <a:cs typeface="UKIJ CJK"/>
              </a:rPr>
              <a:t>.</a:t>
            </a:r>
            <a:endParaRPr lang="ko-KR" altLang="en-US" sz="900" dirty="0">
              <a:latin typeface="+mj-ea"/>
              <a:ea typeface="+mj-ea"/>
              <a:cs typeface="Carlito"/>
            </a:endParaRPr>
          </a:p>
          <a:p>
            <a:pPr marL="102235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endParaRPr sz="900" dirty="0">
              <a:latin typeface="+mj-ea"/>
              <a:ea typeface="+mj-ea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094" y="604774"/>
            <a:ext cx="256921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ore-KR" sz="1400" dirty="0">
                <a:latin typeface="Carlito"/>
                <a:cs typeface="Carlito"/>
              </a:rPr>
              <a:t>| </a:t>
            </a:r>
            <a:r>
              <a:rPr sz="1400" spc="80" dirty="0" err="1">
                <a:latin typeface="UKIJ CJK"/>
                <a:cs typeface="UKIJ CJK"/>
              </a:rPr>
              <a:t>실시간</a:t>
            </a:r>
            <a:r>
              <a:rPr sz="1400" spc="80" dirty="0">
                <a:latin typeface="UKIJ CJK"/>
                <a:cs typeface="UKIJ CJK"/>
              </a:rPr>
              <a:t> </a:t>
            </a:r>
            <a:r>
              <a:rPr sz="1400" spc="60" dirty="0" err="1">
                <a:latin typeface="UKIJ CJK"/>
                <a:cs typeface="UKIJ CJK"/>
              </a:rPr>
              <a:t>채팅화면</a:t>
            </a:r>
            <a:r>
              <a:rPr sz="1400" spc="60" dirty="0">
                <a:latin typeface="UKIJ CJK"/>
                <a:cs typeface="UKIJ CJK"/>
              </a:rPr>
              <a:t> </a:t>
            </a:r>
            <a:r>
              <a:rPr sz="1400" dirty="0">
                <a:latin typeface="UKIJ CJK"/>
                <a:cs typeface="UKIJ CJK"/>
              </a:rPr>
              <a:t>및</a:t>
            </a:r>
            <a:r>
              <a:rPr sz="1400" spc="55" dirty="0">
                <a:latin typeface="UKIJ CJK"/>
                <a:cs typeface="UKIJ CJK"/>
              </a:rPr>
              <a:t> </a:t>
            </a:r>
            <a:r>
              <a:rPr sz="1400" spc="120" dirty="0">
                <a:latin typeface="UKIJ CJK"/>
                <a:cs typeface="UKIJ CJK"/>
              </a:rPr>
              <a:t>커뮤니티</a:t>
            </a:r>
            <a:endParaRPr sz="1400" dirty="0">
              <a:latin typeface="UKIJ CJK"/>
              <a:cs typeface="UKIJ CJ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9831" y="906780"/>
            <a:ext cx="7298055" cy="5494020"/>
            <a:chOff x="179831" y="906780"/>
            <a:chExt cx="7298055" cy="5494020"/>
          </a:xfrm>
        </p:grpSpPr>
        <p:sp>
          <p:nvSpPr>
            <p:cNvPr id="7" name="object 7"/>
            <p:cNvSpPr/>
            <p:nvPr/>
          </p:nvSpPr>
          <p:spPr>
            <a:xfrm>
              <a:off x="184403" y="911352"/>
              <a:ext cx="7289165" cy="1270"/>
            </a:xfrm>
            <a:custGeom>
              <a:avLst/>
              <a:gdLst/>
              <a:ahLst/>
              <a:cxnLst/>
              <a:rect l="l" t="t" r="r" b="b"/>
              <a:pathLst>
                <a:path w="7289165" h="1269">
                  <a:moveTo>
                    <a:pt x="0" y="0"/>
                  </a:moveTo>
                  <a:lnTo>
                    <a:pt x="7288784" y="127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9659" y="1199388"/>
              <a:ext cx="2520695" cy="5148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62043" y="1220724"/>
              <a:ext cx="2543555" cy="5180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410" y="50673"/>
            <a:ext cx="21011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altLang="ko-Kore-KR" sz="1100" spc="65" dirty="0" err="1">
                <a:solidFill>
                  <a:srgbClr val="FFFFFF"/>
                </a:solidFill>
                <a:latin typeface="UKIJ CJK"/>
                <a:cs typeface="UKIJ CJK"/>
              </a:rPr>
              <a:t>Sroup</a:t>
            </a:r>
            <a:r>
              <a:rPr lang="en" altLang="ko-Kore-KR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하이브리드</a:t>
            </a:r>
            <a:r>
              <a:rPr lang="ko-KR" altLang="en-US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앱개발</a:t>
            </a:r>
            <a:endParaRPr lang="ko-KR" altLang="en-US" sz="1100" dirty="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58814" y="4189628"/>
            <a:ext cx="3494786" cy="7232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900" spc="80" dirty="0" err="1">
                <a:solidFill>
                  <a:srgbClr val="FFFFFF"/>
                </a:solidFill>
                <a:latin typeface="UKIJ CJK"/>
                <a:cs typeface="UKIJ CJK"/>
              </a:rPr>
              <a:t>감사합니다</a:t>
            </a:r>
            <a:r>
              <a:rPr lang="en-US" sz="1900" spc="80" dirty="0">
                <a:solidFill>
                  <a:srgbClr val="FFFFFF"/>
                </a:solidFill>
                <a:latin typeface="Carlito"/>
                <a:cs typeface="UKIJ CJK"/>
              </a:rPr>
              <a:t>.</a:t>
            </a:r>
            <a:endParaRPr sz="19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sz="1900" spc="85" dirty="0">
                <a:solidFill>
                  <a:srgbClr val="FFFFFF"/>
                </a:solidFill>
                <a:latin typeface="UKIJ CJK"/>
                <a:cs typeface="UKIJ CJK"/>
              </a:rPr>
              <a:t>iOS</a:t>
            </a:r>
            <a:r>
              <a:rPr lang="ko-KR" altLang="en-US" sz="1900" spc="85" dirty="0">
                <a:solidFill>
                  <a:srgbClr val="FFFFFF"/>
                </a:solidFill>
                <a:latin typeface="UKIJ CJK"/>
                <a:cs typeface="UKIJ CJK"/>
              </a:rPr>
              <a:t> 개발자</a:t>
            </a:r>
            <a:r>
              <a:rPr sz="1900" spc="21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Carlito"/>
                <a:cs typeface="Carlito"/>
              </a:rPr>
              <a:t>‘</a:t>
            </a:r>
            <a:r>
              <a:rPr sz="1900" spc="45" dirty="0">
                <a:solidFill>
                  <a:srgbClr val="FFFFFF"/>
                </a:solidFill>
                <a:latin typeface="UKIJ CJK"/>
                <a:cs typeface="UKIJ CJK"/>
              </a:rPr>
              <a:t>우승민</a:t>
            </a:r>
            <a:r>
              <a:rPr sz="1900" spc="45" dirty="0">
                <a:solidFill>
                  <a:srgbClr val="FFFFFF"/>
                </a:solidFill>
                <a:latin typeface="Carlito"/>
                <a:cs typeface="Carlito"/>
              </a:rPr>
              <a:t>’</a:t>
            </a:r>
            <a:r>
              <a:rPr sz="1900" spc="45" dirty="0">
                <a:solidFill>
                  <a:srgbClr val="FFFFFF"/>
                </a:solidFill>
                <a:latin typeface="UKIJ CJK"/>
                <a:cs typeface="UKIJ CJK"/>
              </a:rPr>
              <a:t>입니다</a:t>
            </a:r>
            <a:r>
              <a:rPr sz="1900" spc="45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9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spc="-3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키움증권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영웅문</a:t>
            </a:r>
            <a:r>
              <a:rPr lang="en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S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리뉴얼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앱 개발</a:t>
            </a:r>
            <a:endParaRPr sz="17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DAF5B-441C-5C4E-93E5-5BF5AFA4A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79" y="4267200"/>
            <a:ext cx="687324" cy="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6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영웅문</a:t>
            </a:r>
            <a:r>
              <a:rPr lang="en-US" altLang="ko-KR" sz="1400" spc="-90" dirty="0">
                <a:latin typeface="Carlito"/>
                <a:cs typeface="Carlito"/>
              </a:rPr>
              <a:t>S</a:t>
            </a:r>
            <a:r>
              <a:rPr lang="ko-KR" altLang="en-US"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리뉴얼</a:t>
            </a:r>
            <a:r>
              <a:rPr lang="ko-KR" altLang="en-US" sz="1400" spc="-90" dirty="0">
                <a:latin typeface="Carlito"/>
                <a:cs typeface="Carlito"/>
              </a:rPr>
              <a:t> 앱 개발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7869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영웅문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S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리뉴얼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앱 개발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3D1395-3E2D-1B45-B5FF-EB6F9FC4E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08" y="1219200"/>
            <a:ext cx="2413985" cy="5224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E96FE1-14F1-D64E-AF9F-ADCDAF22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0" y="1229591"/>
            <a:ext cx="2409184" cy="52140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D0240FFD-6324-B04D-A9F4-0FA8EE4621BA}"/>
              </a:ext>
            </a:extLst>
          </p:cNvPr>
          <p:cNvSpPr txBox="1"/>
          <p:nvPr/>
        </p:nvSpPr>
        <p:spPr>
          <a:xfrm>
            <a:off x="7845476" y="381000"/>
            <a:ext cx="1997710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프로젝트 </a:t>
            </a:r>
            <a:r>
              <a:rPr lang="ko-KR" altLang="en-US" sz="900" dirty="0" err="1">
                <a:latin typeface="UKIJ CJK"/>
                <a:cs typeface="UKIJ CJK"/>
              </a:rPr>
              <a:t>파트장</a:t>
            </a:r>
            <a:br>
              <a:rPr lang="ko-KR" altLang="en-US" sz="900" dirty="0">
                <a:latin typeface="UKIJ CJK"/>
                <a:cs typeface="UKIJ CJK"/>
              </a:rPr>
            </a:b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파트장으로서 </a:t>
            </a:r>
            <a:r>
              <a:rPr lang="ko-KR" altLang="en-US" sz="900" dirty="0" err="1">
                <a:latin typeface="UKIJ CJK"/>
                <a:cs typeface="UKIJ CJK"/>
              </a:rPr>
              <a:t>파트원</a:t>
            </a:r>
            <a:r>
              <a:rPr lang="ko-KR" altLang="en-US" sz="900" dirty="0">
                <a:latin typeface="UKIJ CJK"/>
                <a:cs typeface="UKIJ CJK"/>
              </a:rPr>
              <a:t> </a:t>
            </a:r>
            <a:r>
              <a:rPr lang="en-US" altLang="ko-KR" sz="900" dirty="0">
                <a:latin typeface="UKIJ CJK"/>
                <a:cs typeface="UKIJ CJK"/>
              </a:rPr>
              <a:t>3</a:t>
            </a:r>
            <a:r>
              <a:rPr lang="ko-KR" altLang="en-US" sz="900" dirty="0">
                <a:latin typeface="UKIJ CJK"/>
                <a:cs typeface="UKIJ CJK"/>
              </a:rPr>
              <a:t>명의 개발 일정을 관리하고 있으며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파트 내의 단기</a:t>
            </a:r>
            <a:r>
              <a:rPr lang="en-US" altLang="ko-KR" sz="900" dirty="0">
                <a:latin typeface="UKIJ CJK"/>
                <a:cs typeface="UKIJ CJK"/>
              </a:rPr>
              <a:t>/</a:t>
            </a:r>
            <a:r>
              <a:rPr lang="ko-KR" altLang="en-US" sz="900" dirty="0">
                <a:latin typeface="UKIJ CJK"/>
                <a:cs typeface="UKIJ CJK"/>
              </a:rPr>
              <a:t>중기</a:t>
            </a:r>
            <a:r>
              <a:rPr lang="en-US" altLang="ko-KR" sz="900" dirty="0">
                <a:latin typeface="UKIJ CJK"/>
                <a:cs typeface="UKIJ CJK"/>
              </a:rPr>
              <a:t>/</a:t>
            </a:r>
            <a:r>
              <a:rPr lang="ko-KR" altLang="en-US" sz="900" dirty="0">
                <a:latin typeface="UKIJ CJK"/>
                <a:cs typeface="UKIJ CJK"/>
              </a:rPr>
              <a:t>장기적인 목표를 설정해서 </a:t>
            </a:r>
            <a:r>
              <a:rPr lang="ko-KR" altLang="en-US" sz="900" dirty="0" err="1">
                <a:latin typeface="UKIJ CJK"/>
                <a:cs typeface="UKIJ CJK"/>
              </a:rPr>
              <a:t>파트원들이</a:t>
            </a:r>
            <a:r>
              <a:rPr lang="ko-KR" altLang="en-US" sz="900" dirty="0">
                <a:latin typeface="UKIJ CJK"/>
                <a:cs typeface="UKIJ CJK"/>
              </a:rPr>
              <a:t> 기간 내 목표를 달성할 수 있도록 하였습니다</a:t>
            </a:r>
            <a:r>
              <a:rPr lang="en-US" altLang="ko-KR" sz="900" dirty="0">
                <a:latin typeface="UKIJ CJK"/>
                <a:cs typeface="UKIJ CJK"/>
              </a:rPr>
              <a:t>. 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공통 기능 개발</a:t>
            </a:r>
            <a:br>
              <a:rPr lang="ko-KR" altLang="en-US" sz="900" dirty="0">
                <a:latin typeface="UKIJ CJK"/>
                <a:cs typeface="UKIJ CJK"/>
              </a:rPr>
            </a:b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플랫폼 설계와 개발을 진행하면서 </a:t>
            </a:r>
            <a:r>
              <a:rPr lang="ko-KR" altLang="en-US" sz="900" dirty="0" err="1">
                <a:latin typeface="UKIJ CJK"/>
                <a:cs typeface="UKIJ CJK"/>
              </a:rPr>
              <a:t>네이티브</a:t>
            </a:r>
            <a:r>
              <a:rPr lang="ko-KR" altLang="en-US" sz="900" dirty="0">
                <a:latin typeface="UKIJ CJK"/>
                <a:cs typeface="UKIJ CJK"/>
              </a:rPr>
              <a:t> 기능이나 프로세스를 이해하고 있었고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이를 바탕으로 화면 개발에 필요한 </a:t>
            </a:r>
            <a:r>
              <a:rPr lang="ko-KR" altLang="en-US" sz="900" dirty="0" err="1">
                <a:latin typeface="UKIJ CJK"/>
                <a:cs typeface="UKIJ CJK"/>
              </a:rPr>
              <a:t>공통기능을</a:t>
            </a:r>
            <a:r>
              <a:rPr lang="ko-KR" altLang="en-US" sz="900" dirty="0">
                <a:latin typeface="UKIJ CJK"/>
                <a:cs typeface="UKIJ CJK"/>
              </a:rPr>
              <a:t> 개발하여 화면에서 사용하기 편하도록 구현하였습니다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개발 내용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계좌 및 계좌정보 관리 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계좌를 그룹화하여 국내 주문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해외 주문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금융상품 등 관련 각 화면에서 사용할 수 있도록 계좌 리스트와 계좌 정보를 관리하였습니다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 err="1">
                <a:latin typeface="UKIJ CJK"/>
                <a:cs typeface="UKIJ CJK"/>
              </a:rPr>
              <a:t>키패드</a:t>
            </a:r>
            <a:r>
              <a:rPr lang="ko-KR" altLang="en-US" sz="900" dirty="0">
                <a:latin typeface="UKIJ CJK"/>
                <a:cs typeface="UKIJ CJK"/>
              </a:rPr>
              <a:t> 개발 </a:t>
            </a:r>
            <a:r>
              <a:rPr lang="en-US" altLang="ko-KR" sz="900" dirty="0">
                <a:latin typeface="UKIJ CJK"/>
                <a:cs typeface="UKIJ CJK"/>
              </a:rPr>
              <a:t>: OS </a:t>
            </a:r>
            <a:r>
              <a:rPr lang="ko-KR" altLang="en-US" sz="900" dirty="0" err="1">
                <a:latin typeface="UKIJ CJK"/>
                <a:cs typeface="UKIJ CJK"/>
              </a:rPr>
              <a:t>키패드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 err="1">
                <a:latin typeface="UKIJ CJK"/>
                <a:cs typeface="UKIJ CJK"/>
              </a:rPr>
              <a:t>보안키패드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 err="1">
                <a:latin typeface="UKIJ CJK"/>
                <a:cs typeface="UKIJ CJK"/>
              </a:rPr>
              <a:t>커스텀키패드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 err="1">
                <a:latin typeface="UKIJ CJK"/>
                <a:cs typeface="UKIJ CJK"/>
              </a:rPr>
              <a:t>주문키패드</a:t>
            </a:r>
            <a:r>
              <a:rPr lang="ko-KR" altLang="en-US" sz="900" dirty="0">
                <a:latin typeface="UKIJ CJK"/>
                <a:cs typeface="UKIJ CJK"/>
              </a:rPr>
              <a:t> 개발 </a:t>
            </a:r>
            <a:r>
              <a:rPr lang="en-US" altLang="ko-KR" sz="900" dirty="0">
                <a:latin typeface="UKIJ CJK"/>
                <a:cs typeface="UKIJ CJK"/>
              </a:rPr>
              <a:t>(</a:t>
            </a:r>
            <a:r>
              <a:rPr lang="ko-KR" altLang="en-US" sz="900" dirty="0">
                <a:latin typeface="UKIJ CJK"/>
                <a:cs typeface="UKIJ CJK"/>
              </a:rPr>
              <a:t>속성 및 인터페이스 개발</a:t>
            </a:r>
            <a:r>
              <a:rPr lang="en-US" altLang="ko-KR" sz="900" dirty="0">
                <a:latin typeface="UKIJ CJK"/>
                <a:cs typeface="UKIJ CJK"/>
              </a:rPr>
              <a:t>)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주식 주문 화면 관련 인터페이스 개발</a:t>
            </a:r>
            <a:br>
              <a:rPr lang="ko-KR" altLang="en-US" sz="900" dirty="0">
                <a:latin typeface="UKIJ CJK"/>
                <a:cs typeface="UKIJ CJK"/>
              </a:rPr>
            </a:b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테마 변경 기능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다국어 기능 개발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웹</a:t>
            </a:r>
            <a:r>
              <a:rPr lang="en-US" altLang="ko-KR" sz="900" dirty="0">
                <a:latin typeface="UKIJ CJK"/>
                <a:cs typeface="UKIJ CJK"/>
              </a:rPr>
              <a:t>-</a:t>
            </a:r>
            <a:r>
              <a:rPr lang="ko-KR" altLang="en-US" sz="900" dirty="0">
                <a:latin typeface="UKIJ CJK"/>
                <a:cs typeface="UKIJ CJK"/>
              </a:rPr>
              <a:t>앱 인터페이스를 개발하여 </a:t>
            </a:r>
            <a:r>
              <a:rPr lang="ko-KR" altLang="en-US" sz="900" dirty="0" err="1">
                <a:latin typeface="UKIJ CJK"/>
                <a:cs typeface="UKIJ CJK"/>
              </a:rPr>
              <a:t>웹뷰화면</a:t>
            </a:r>
            <a:r>
              <a:rPr lang="ko-KR" altLang="en-US" sz="900" dirty="0">
                <a:latin typeface="UKIJ CJK"/>
                <a:cs typeface="UKIJ CJK"/>
              </a:rPr>
              <a:t> 적용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계좌개설 화면 및 프로세스 개발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휴대폰 인증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고객정보 입력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약관 동의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신분증 촬영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영상 통화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비대면 서버 통신 등</a:t>
            </a:r>
          </a:p>
        </p:txBody>
      </p:sp>
    </p:spTree>
    <p:extLst>
      <p:ext uri="{BB962C8B-B14F-4D97-AF65-F5344CB8AC3E}">
        <p14:creationId xmlns:p14="http://schemas.microsoft.com/office/powerpoint/2010/main" val="194933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8469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로그인 프로세스 개발</a:t>
            </a:r>
            <a:br>
              <a:rPr lang="ko-KR" altLang="en-US" sz="900" dirty="0">
                <a:latin typeface="UKIJ CJK"/>
                <a:cs typeface="UKIJ CJK"/>
              </a:rPr>
            </a:br>
            <a:endParaRPr lang="ko-KR" altLang="en-US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서버 연결 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프리 로그인</a:t>
            </a:r>
            <a:r>
              <a:rPr lang="en-US" altLang="ko-KR" sz="900" dirty="0">
                <a:latin typeface="UKIJ CJK"/>
                <a:cs typeface="UKIJ CJK"/>
              </a:rPr>
              <a:t>(L4)</a:t>
            </a:r>
            <a:r>
              <a:rPr lang="ko-KR" altLang="en-US" sz="900" dirty="0">
                <a:latin typeface="UKIJ CJK"/>
                <a:cs typeface="UKIJ CJK"/>
              </a:rPr>
              <a:t>을 통해 접속 서버에 연결하여 접속함</a:t>
            </a:r>
            <a:br>
              <a:rPr lang="ko-KR" altLang="en-US" sz="900" dirty="0">
                <a:latin typeface="UKIJ CJK"/>
                <a:cs typeface="UKIJ CJK"/>
              </a:rPr>
            </a:br>
            <a:endParaRPr lang="ko-KR" altLang="en-US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리소스 및 마스터 파일 다운로드</a:t>
            </a: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(</a:t>
            </a:r>
            <a:r>
              <a:rPr lang="ko-KR" altLang="en-US" sz="900" dirty="0">
                <a:latin typeface="UKIJ CJK"/>
                <a:cs typeface="UKIJ CJK"/>
              </a:rPr>
              <a:t>다운로드 속도를 개선하기 위해 비동기로 처리함</a:t>
            </a:r>
            <a:r>
              <a:rPr lang="en-US" altLang="ko-KR" sz="900" dirty="0">
                <a:latin typeface="UKIJ CJK"/>
                <a:cs typeface="UKIJ CJK"/>
              </a:rPr>
              <a:t>)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 err="1">
                <a:latin typeface="UKIJ CJK"/>
                <a:cs typeface="UKIJ CJK"/>
              </a:rPr>
              <a:t>프리로딩</a:t>
            </a:r>
            <a:r>
              <a:rPr lang="ko-KR" altLang="en-US" sz="900" dirty="0">
                <a:latin typeface="UKIJ CJK"/>
                <a:cs typeface="UKIJ CJK"/>
              </a:rPr>
              <a:t> 개발 및 적용 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호가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주문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잔고 등 주요 화면은 자주 </a:t>
            </a:r>
            <a:r>
              <a:rPr lang="ko-KR" altLang="en-US" sz="900" dirty="0" err="1">
                <a:latin typeface="UKIJ CJK"/>
                <a:cs typeface="UKIJ CJK"/>
              </a:rPr>
              <a:t>로딩하기</a:t>
            </a:r>
            <a:r>
              <a:rPr lang="ko-KR" altLang="en-US" sz="900" dirty="0">
                <a:latin typeface="UKIJ CJK"/>
                <a:cs typeface="UKIJ CJK"/>
              </a:rPr>
              <a:t> 때문에 앱 실행 시 미리 메모리에 </a:t>
            </a:r>
            <a:r>
              <a:rPr lang="ko-KR" altLang="en-US" sz="900" dirty="0" err="1">
                <a:latin typeface="UKIJ CJK"/>
                <a:cs typeface="UKIJ CJK"/>
              </a:rPr>
              <a:t>로드하여</a:t>
            </a:r>
            <a:r>
              <a:rPr lang="ko-KR" altLang="en-US" sz="900" dirty="0">
                <a:latin typeface="UKIJ CJK"/>
                <a:cs typeface="UKIJ CJK"/>
              </a:rPr>
              <a:t> 로딩 속도를 개선함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로그인 정보를 관리하여 화면에서 사용할 수 있도록 공통 함수 제공 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앱 테마 변경 기능 개발 </a:t>
            </a:r>
            <a:r>
              <a:rPr lang="en-US" altLang="ko-KR" sz="900" dirty="0">
                <a:latin typeface="UKIJ CJK"/>
                <a:cs typeface="UKIJ CJK"/>
              </a:rPr>
              <a:t>(</a:t>
            </a:r>
            <a:r>
              <a:rPr lang="ko-KR" altLang="en-US" sz="900" dirty="0">
                <a:latin typeface="UKIJ CJK"/>
                <a:cs typeface="UKIJ CJK"/>
              </a:rPr>
              <a:t>테마 </a:t>
            </a:r>
            <a:r>
              <a:rPr lang="ko-KR" altLang="en-US" sz="900" dirty="0" err="1">
                <a:latin typeface="UKIJ CJK"/>
                <a:cs typeface="UKIJ CJK"/>
              </a:rPr>
              <a:t>설정값에</a:t>
            </a:r>
            <a:r>
              <a:rPr lang="ko-KR" altLang="en-US" sz="900" dirty="0">
                <a:latin typeface="UKIJ CJK"/>
                <a:cs typeface="UKIJ CJK"/>
              </a:rPr>
              <a:t> 따라 색상과 이미지 리소스를 변경할 수 있도록 설계</a:t>
            </a:r>
            <a:r>
              <a:rPr lang="en-US" altLang="ko-KR" sz="900" dirty="0">
                <a:latin typeface="UKIJ CJK"/>
                <a:cs typeface="UKIJ CJK"/>
              </a:rPr>
              <a:t>) </a:t>
            </a:r>
            <a:endParaRPr lang="en-US" altLang="ko-KR" sz="900" spc="40" dirty="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영웅문</a:t>
            </a:r>
            <a:r>
              <a:rPr lang="en-US" altLang="ko-KR" sz="1400" spc="-90" dirty="0">
                <a:latin typeface="Carlito"/>
                <a:cs typeface="Carlito"/>
              </a:rPr>
              <a:t>S</a:t>
            </a:r>
            <a:r>
              <a:rPr lang="ko-KR" altLang="en-US" sz="1400" spc="-90" dirty="0">
                <a:latin typeface="Carlito"/>
                <a:cs typeface="Carlito"/>
              </a:rPr>
              <a:t> 로그인 프로세스 개발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7869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영웅문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S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리뉴얼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앱 개발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2F543-A9A5-C34B-9C72-3E16EB8C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4" y="1205683"/>
            <a:ext cx="7334249" cy="51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4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키움증권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영웅문</a:t>
            </a:r>
            <a:r>
              <a:rPr lang="en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S 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모바일 플랫폼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재구축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프로젝트</a:t>
            </a:r>
            <a:endParaRPr sz="1700" dirty="0">
              <a:latin typeface="UKIJ CJK"/>
              <a:cs typeface="UKIJ CJ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9B4532-56B9-2745-9317-C84480C13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79" y="4267200"/>
            <a:ext cx="687324" cy="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8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플랫폼 설명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HTML </a:t>
            </a:r>
            <a:r>
              <a:rPr lang="ko-KR" altLang="en-US" sz="900" dirty="0">
                <a:latin typeface="UKIJ CJK"/>
                <a:cs typeface="UKIJ CJK"/>
              </a:rPr>
              <a:t>형태를 기반으로 한 </a:t>
            </a:r>
            <a:r>
              <a:rPr lang="en-US" altLang="ko-KR" sz="900" dirty="0">
                <a:latin typeface="UKIJ CJK"/>
                <a:cs typeface="UKIJ CJK"/>
              </a:rPr>
              <a:t>MXML </a:t>
            </a:r>
            <a:r>
              <a:rPr lang="ko-KR" altLang="en-US" sz="900" dirty="0">
                <a:latin typeface="UKIJ CJK"/>
                <a:cs typeface="UKIJ CJK"/>
              </a:rPr>
              <a:t>문법으로 화면을 개발하고</a:t>
            </a:r>
            <a:r>
              <a:rPr lang="en-US" altLang="ko-KR" sz="900" dirty="0">
                <a:latin typeface="UKIJ CJK"/>
                <a:cs typeface="UKIJ CJK"/>
              </a:rPr>
              <a:t>, Android/iOS</a:t>
            </a:r>
            <a:r>
              <a:rPr lang="ko-KR" altLang="en-US" sz="900" dirty="0">
                <a:latin typeface="UKIJ CJK"/>
                <a:cs typeface="UKIJ CJK"/>
              </a:rPr>
              <a:t>에서 </a:t>
            </a:r>
            <a:r>
              <a:rPr lang="en-US" altLang="ko-KR" sz="900" dirty="0">
                <a:latin typeface="UKIJ CJK"/>
                <a:cs typeface="UKIJ CJK"/>
              </a:rPr>
              <a:t>MXML</a:t>
            </a:r>
            <a:r>
              <a:rPr lang="ko-KR" altLang="en-US" sz="900" dirty="0">
                <a:latin typeface="UKIJ CJK"/>
                <a:cs typeface="UKIJ CJK"/>
              </a:rPr>
              <a:t>을 </a:t>
            </a:r>
            <a:r>
              <a:rPr lang="ko-KR" altLang="en-US" sz="900" dirty="0" err="1">
                <a:latin typeface="UKIJ CJK"/>
                <a:cs typeface="UKIJ CJK"/>
              </a:rPr>
              <a:t>파싱하여</a:t>
            </a:r>
            <a:r>
              <a:rPr lang="ko-KR" altLang="en-US" sz="900" dirty="0">
                <a:latin typeface="UKIJ CJK"/>
                <a:cs typeface="UKIJ CJK"/>
              </a:rPr>
              <a:t> </a:t>
            </a:r>
            <a:r>
              <a:rPr lang="ko-KR" altLang="en-US" sz="900" dirty="0" err="1">
                <a:latin typeface="UKIJ CJK"/>
                <a:cs typeface="UKIJ CJK"/>
              </a:rPr>
              <a:t>네이티브로</a:t>
            </a:r>
            <a:r>
              <a:rPr lang="ko-KR" altLang="en-US" sz="900" dirty="0">
                <a:latin typeface="UKIJ CJK"/>
                <a:cs typeface="UKIJ CJK"/>
              </a:rPr>
              <a:t> 동작하게 하는 모바일 크로스 플랫폼입니다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개발 내용</a:t>
            </a: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화면 개발 시 필요한 </a:t>
            </a:r>
            <a:r>
              <a:rPr lang="en-US" altLang="ko-KR" sz="900" dirty="0">
                <a:latin typeface="UKIJ CJK"/>
                <a:cs typeface="UKIJ CJK"/>
              </a:rPr>
              <a:t>Native </a:t>
            </a:r>
            <a:r>
              <a:rPr lang="ko-KR" altLang="en-US" sz="900" dirty="0">
                <a:latin typeface="UKIJ CJK"/>
                <a:cs typeface="UKIJ CJK"/>
              </a:rPr>
              <a:t>컴포넌트의 속성과 </a:t>
            </a:r>
            <a:r>
              <a:rPr lang="ko-KR" altLang="en-US" sz="900" dirty="0" err="1">
                <a:latin typeface="UKIJ CJK"/>
                <a:cs typeface="UKIJ CJK"/>
              </a:rPr>
              <a:t>메소드를</a:t>
            </a:r>
            <a:r>
              <a:rPr lang="ko-KR" altLang="en-US" sz="900" dirty="0">
                <a:latin typeface="UKIJ CJK"/>
                <a:cs typeface="UKIJ CJK"/>
              </a:rPr>
              <a:t> 정의하고 개발하였습니다</a:t>
            </a:r>
            <a:r>
              <a:rPr lang="en-US" altLang="ko-KR" sz="900" dirty="0">
                <a:latin typeface="UKIJ CJK"/>
                <a:cs typeface="UKIJ CJK"/>
              </a:rPr>
              <a:t>. (View, Button, Combo, Switch, Grid, Label, Image, Input, </a:t>
            </a:r>
            <a:r>
              <a:rPr lang="en-US" altLang="ko-KR" sz="900" dirty="0" err="1">
                <a:latin typeface="UKIJ CJK"/>
                <a:cs typeface="UKIJ CJK"/>
              </a:rPr>
              <a:t>Tabbar</a:t>
            </a:r>
            <a:r>
              <a:rPr lang="en-US" altLang="ko-KR" sz="900" dirty="0">
                <a:latin typeface="UKIJ CJK"/>
                <a:cs typeface="UKIJ CJK"/>
              </a:rPr>
              <a:t>, Popup, Calendar, Checkbox, </a:t>
            </a:r>
            <a:r>
              <a:rPr lang="en-US" altLang="ko-KR" sz="900" dirty="0" err="1">
                <a:latin typeface="UKIJ CJK"/>
                <a:cs typeface="UKIJ CJK"/>
              </a:rPr>
              <a:t>Webview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en-US" altLang="ko-KR" sz="900" dirty="0" err="1">
                <a:latin typeface="UKIJ CJK"/>
                <a:cs typeface="UKIJ CJK"/>
              </a:rPr>
              <a:t>Dragtable</a:t>
            </a:r>
            <a:r>
              <a:rPr lang="en-US" altLang="ko-KR" sz="900" dirty="0">
                <a:latin typeface="UKIJ CJK"/>
                <a:cs typeface="UKIJ CJK"/>
              </a:rPr>
              <a:t> </a:t>
            </a:r>
            <a:r>
              <a:rPr lang="ko-KR" altLang="en-US" sz="900" dirty="0">
                <a:latin typeface="UKIJ CJK"/>
                <a:cs typeface="UKIJ CJK"/>
              </a:rPr>
              <a:t>등</a:t>
            </a:r>
            <a:r>
              <a:rPr lang="en-US" altLang="ko-KR" sz="900" dirty="0">
                <a:latin typeface="UKIJ CJK"/>
                <a:cs typeface="UKIJ CJK"/>
              </a:rPr>
              <a:t>)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앱 마켓 배포를 최소화하기 위해 플랫폼에서는 비즈니스 </a:t>
            </a:r>
            <a:r>
              <a:rPr lang="ko-KR" altLang="en-US" sz="900" dirty="0" err="1">
                <a:latin typeface="UKIJ CJK"/>
                <a:cs typeface="UKIJ CJK"/>
              </a:rPr>
              <a:t>로직을</a:t>
            </a:r>
            <a:r>
              <a:rPr lang="ko-KR" altLang="en-US" sz="900" dirty="0">
                <a:latin typeface="UKIJ CJK"/>
                <a:cs typeface="UKIJ CJK"/>
              </a:rPr>
              <a:t> 최소화하였고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앱 배포가 아닌 자체 서버에 리소스를 배포하여 고객들이 실시간으로 다운받을 수 있도록 개발하였습니다</a:t>
            </a:r>
            <a:r>
              <a:rPr lang="en-US" altLang="ko-KR" sz="900" dirty="0">
                <a:latin typeface="UKIJ CJK"/>
                <a:cs typeface="UKIJ CJK"/>
              </a:rPr>
              <a:t>. 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Flexbox Layout </a:t>
            </a:r>
            <a:r>
              <a:rPr lang="ko-KR" altLang="en-US" sz="900" dirty="0">
                <a:latin typeface="UKIJ CJK"/>
                <a:cs typeface="UKIJ CJK"/>
              </a:rPr>
              <a:t>라이브러리를 적용하여 </a:t>
            </a:r>
            <a:r>
              <a:rPr lang="en-US" altLang="ko-KR" sz="900" dirty="0">
                <a:latin typeface="UKIJ CJK"/>
                <a:cs typeface="UKIJ CJK"/>
              </a:rPr>
              <a:t>Android/iOS </a:t>
            </a:r>
            <a:r>
              <a:rPr lang="ko-KR" altLang="en-US" sz="900" dirty="0">
                <a:latin typeface="UKIJ CJK"/>
                <a:cs typeface="UKIJ CJK"/>
              </a:rPr>
              <a:t>해상도 구분 없이 정해진 비율대로 화면을 채울 수 있도록 구성하였고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br>
              <a:rPr lang="en-US" altLang="ko-KR" sz="900" dirty="0">
                <a:latin typeface="UKIJ CJK"/>
                <a:cs typeface="UKIJ CJK"/>
              </a:rPr>
            </a:br>
            <a:r>
              <a:rPr lang="ko-KR" altLang="en-US" sz="900" dirty="0" err="1">
                <a:latin typeface="UKIJ CJK"/>
                <a:cs typeface="UKIJ CJK"/>
              </a:rPr>
              <a:t>해상도별</a:t>
            </a:r>
            <a:r>
              <a:rPr lang="ko-KR" altLang="en-US" sz="900" dirty="0">
                <a:latin typeface="UKIJ CJK"/>
                <a:cs typeface="UKIJ CJK"/>
              </a:rPr>
              <a:t> 기본 이미지 </a:t>
            </a:r>
            <a:r>
              <a:rPr lang="en-US" altLang="ko-KR" sz="900" dirty="0">
                <a:latin typeface="UKIJ CJK"/>
                <a:cs typeface="UKIJ CJK"/>
              </a:rPr>
              <a:t>1</a:t>
            </a:r>
            <a:r>
              <a:rPr lang="ko-KR" altLang="en-US" sz="900" dirty="0">
                <a:latin typeface="UKIJ CJK"/>
                <a:cs typeface="UKIJ CJK"/>
              </a:rPr>
              <a:t>개만 제작하여 화면에 적용할 수 있도록 개선하였습니다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en-US" altLang="ko-KR" sz="900" dirty="0" err="1">
                <a:latin typeface="UKIJ CJK"/>
                <a:cs typeface="UKIJ CJK"/>
              </a:rPr>
              <a:t>sqlite</a:t>
            </a:r>
            <a:r>
              <a:rPr lang="en-US" altLang="ko-KR" sz="900" dirty="0">
                <a:latin typeface="UKIJ CJK"/>
                <a:cs typeface="UKIJ CJK"/>
              </a:rPr>
              <a:t> </a:t>
            </a:r>
            <a:r>
              <a:rPr lang="en-US" altLang="ko-KR" sz="900" dirty="0" err="1">
                <a:latin typeface="UKIJ CJK"/>
                <a:cs typeface="UKIJ CJK"/>
              </a:rPr>
              <a:t>db</a:t>
            </a:r>
            <a:r>
              <a:rPr lang="en-US" altLang="ko-KR" sz="900" dirty="0">
                <a:latin typeface="UKIJ CJK"/>
                <a:cs typeface="UKIJ CJK"/>
              </a:rPr>
              <a:t> </a:t>
            </a:r>
            <a:r>
              <a:rPr lang="ko-KR" altLang="en-US" sz="900" dirty="0">
                <a:latin typeface="UKIJ CJK"/>
                <a:cs typeface="UKIJ CJK"/>
              </a:rPr>
              <a:t>파일과 </a:t>
            </a:r>
            <a:r>
              <a:rPr lang="en-US" altLang="ko-KR" sz="900" dirty="0">
                <a:latin typeface="UKIJ CJK"/>
                <a:cs typeface="UKIJ CJK"/>
              </a:rPr>
              <a:t>JSON </a:t>
            </a:r>
            <a:r>
              <a:rPr lang="ko-KR" altLang="en-US" sz="900" dirty="0">
                <a:latin typeface="UKIJ CJK"/>
                <a:cs typeface="UKIJ CJK"/>
              </a:rPr>
              <a:t>파일을 </a:t>
            </a:r>
            <a:r>
              <a:rPr lang="en-US" altLang="ko-KR" sz="900" dirty="0">
                <a:latin typeface="UKIJ CJK"/>
                <a:cs typeface="UKIJ CJK"/>
              </a:rPr>
              <a:t>read/write </a:t>
            </a:r>
            <a:r>
              <a:rPr lang="ko-KR" altLang="en-US" sz="900" dirty="0">
                <a:latin typeface="UKIJ CJK"/>
                <a:cs typeface="UKIJ CJK"/>
              </a:rPr>
              <a:t>할 수 있는 구조를 설계하여 메뉴 파일이나 설정 파일을 구성할 때 </a:t>
            </a:r>
            <a:r>
              <a:rPr lang="en-US" altLang="ko-KR" sz="900" dirty="0" err="1">
                <a:latin typeface="UKIJ CJK"/>
                <a:cs typeface="UKIJ CJK"/>
              </a:rPr>
              <a:t>db</a:t>
            </a:r>
            <a:r>
              <a:rPr lang="en-US" altLang="ko-KR" sz="900" dirty="0">
                <a:latin typeface="UKIJ CJK"/>
                <a:cs typeface="UKIJ CJK"/>
              </a:rPr>
              <a:t>, JSON </a:t>
            </a:r>
            <a:r>
              <a:rPr lang="ko-KR" altLang="en-US" sz="900" dirty="0">
                <a:latin typeface="UKIJ CJK"/>
                <a:cs typeface="UKIJ CJK"/>
              </a:rPr>
              <a:t>파일을 사용하였습니다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lang="ko-KR" altLang="en-US" sz="1400" spc="-90" dirty="0">
                <a:latin typeface="Carlito"/>
                <a:cs typeface="Carlito"/>
              </a:rPr>
              <a:t> 플랫폼 구성도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09" y="50673"/>
            <a:ext cx="410019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영웅문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S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모바일 플랫폼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재구축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프로젝트</a:t>
            </a:r>
            <a:endParaRPr sz="1100" dirty="0">
              <a:latin typeface="UKIJ CJK"/>
              <a:cs typeface="UKIJ CJK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B84B67-F220-D846-9D54-6E89DA0DFFD2}"/>
              </a:ext>
            </a:extLst>
          </p:cNvPr>
          <p:cNvGrpSpPr/>
          <p:nvPr/>
        </p:nvGrpSpPr>
        <p:grpSpPr>
          <a:xfrm>
            <a:off x="70651" y="1672892"/>
            <a:ext cx="7620000" cy="4060855"/>
            <a:chOff x="76200" y="1185333"/>
            <a:chExt cx="9754799" cy="519853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1EDED49-9944-5848-83F4-25D9CEE10B4E}"/>
                </a:ext>
              </a:extLst>
            </p:cNvPr>
            <p:cNvSpPr/>
            <p:nvPr/>
          </p:nvSpPr>
          <p:spPr>
            <a:xfrm>
              <a:off x="76200" y="1185333"/>
              <a:ext cx="9754799" cy="5198534"/>
            </a:xfrm>
            <a:prstGeom prst="roundRect">
              <a:avLst>
                <a:gd name="adj" fmla="val 89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1" name="모서리가 둥근 직사각형 20">
              <a:extLst>
                <a:ext uri="{FF2B5EF4-FFF2-40B4-BE49-F238E27FC236}">
                  <a16:creationId xmlns:a16="http://schemas.microsoft.com/office/drawing/2014/main" id="{C77F278A-0E0D-6841-A4D0-9B7D980DCAA0}"/>
                </a:ext>
              </a:extLst>
            </p:cNvPr>
            <p:cNvSpPr/>
            <p:nvPr/>
          </p:nvSpPr>
          <p:spPr>
            <a:xfrm>
              <a:off x="204278" y="1344532"/>
              <a:ext cx="1397421" cy="4879412"/>
            </a:xfrm>
            <a:prstGeom prst="roundRect">
              <a:avLst>
                <a:gd name="adj" fmla="val 6260"/>
              </a:avLst>
            </a:prstGeom>
            <a:solidFill>
              <a:srgbClr val="00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UI </a:t>
              </a:r>
              <a:r>
                <a:rPr kumimoji="1" lang="ko-KR" altLang="en-US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통합개발환경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1DF9C8D-E80B-5445-BA4C-F2CF28850E6B}"/>
                </a:ext>
              </a:extLst>
            </p:cNvPr>
            <p:cNvGrpSpPr/>
            <p:nvPr/>
          </p:nvGrpSpPr>
          <p:grpSpPr>
            <a:xfrm>
              <a:off x="1932029" y="3738281"/>
              <a:ext cx="292115" cy="393720"/>
              <a:chOff x="2223365" y="3949343"/>
              <a:chExt cx="292115" cy="3937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B69FB3-D1DA-D146-A487-73D0E3819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23365" y="3949343"/>
                <a:ext cx="292115" cy="39372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A23C8C4-05EA-EA4D-9DE9-D3A819F42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86868" y="4071486"/>
                <a:ext cx="165108" cy="177809"/>
              </a:xfrm>
              <a:prstGeom prst="rect">
                <a:avLst/>
              </a:prstGeom>
            </p:spPr>
          </p:pic>
        </p:grpSp>
        <p:sp>
          <p:nvSpPr>
            <p:cNvPr id="15" name="화살표: 오른쪽 12">
              <a:extLst>
                <a:ext uri="{FF2B5EF4-FFF2-40B4-BE49-F238E27FC236}">
                  <a16:creationId xmlns:a16="http://schemas.microsoft.com/office/drawing/2014/main" id="{76372063-6A61-B747-AAE1-03A6DD1B211F}"/>
                </a:ext>
              </a:extLst>
            </p:cNvPr>
            <p:cNvSpPr/>
            <p:nvPr/>
          </p:nvSpPr>
          <p:spPr>
            <a:xfrm>
              <a:off x="1867650" y="3235236"/>
              <a:ext cx="483391" cy="38752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모니터, 스크린샷, 화면, 전자기기이(가) 표시된 사진&#10;&#10;&#10;&#10;자동 생성된 설명">
              <a:extLst>
                <a:ext uri="{FF2B5EF4-FFF2-40B4-BE49-F238E27FC236}">
                  <a16:creationId xmlns:a16="http://schemas.microsoft.com/office/drawing/2014/main" id="{992C8688-E737-4B4D-9BD6-D0542D35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73" y="1837987"/>
              <a:ext cx="1037030" cy="665024"/>
            </a:xfrm>
            <a:prstGeom prst="rect">
              <a:avLst/>
            </a:prstGeom>
            <a:ln>
              <a:solidFill>
                <a:srgbClr val="533E16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B444970-F913-B343-8171-1431659FC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952" y="5147023"/>
              <a:ext cx="1219263" cy="78744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FA52AB-E98B-EA4C-8211-0DB49D68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354" y="3975442"/>
              <a:ext cx="1219263" cy="7874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67B287B-F0BA-134A-950D-E1D8AD34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495" y="2887152"/>
              <a:ext cx="1102147" cy="704149"/>
            </a:xfrm>
            <a:prstGeom prst="rect">
              <a:avLst/>
            </a:prstGeom>
          </p:spPr>
        </p:pic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97694F45-CA5D-4B47-8232-B561C9CE6872}"/>
                </a:ext>
              </a:extLst>
            </p:cNvPr>
            <p:cNvSpPr/>
            <p:nvPr/>
          </p:nvSpPr>
          <p:spPr>
            <a:xfrm>
              <a:off x="2681371" y="1302894"/>
              <a:ext cx="7017769" cy="4414094"/>
            </a:xfrm>
            <a:prstGeom prst="roundRect">
              <a:avLst>
                <a:gd name="adj" fmla="val 1772"/>
              </a:avLst>
            </a:prstGeom>
            <a:solidFill>
              <a:srgbClr val="FFB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Android/iOS Native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FA268F2-66CF-DC49-9299-4E72682D3DAD}"/>
                </a:ext>
              </a:extLst>
            </p:cNvPr>
            <p:cNvSpPr/>
            <p:nvPr/>
          </p:nvSpPr>
          <p:spPr>
            <a:xfrm>
              <a:off x="7089072" y="3546113"/>
              <a:ext cx="1218237" cy="1403504"/>
            </a:xfrm>
            <a:prstGeom prst="roundRect">
              <a:avLst>
                <a:gd name="adj" fmla="val 8487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kumimoji="1" lang="en-US" altLang="ko-KR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 Interface</a:t>
              </a:r>
              <a:endParaRPr kumimoji="1" lang="ko-KR" altLang="en-US" sz="9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DACB2F4E-46EE-8340-8597-90FD45CEB300}"/>
                </a:ext>
              </a:extLst>
            </p:cNvPr>
            <p:cNvSpPr/>
            <p:nvPr/>
          </p:nvSpPr>
          <p:spPr>
            <a:xfrm>
              <a:off x="6181847" y="1682108"/>
              <a:ext cx="3369695" cy="1731952"/>
            </a:xfrm>
            <a:prstGeom prst="roundRect">
              <a:avLst>
                <a:gd name="adj" fmla="val 4990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UI Component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1817D811-65BC-364B-92F4-0658E5C30DF3}"/>
                </a:ext>
              </a:extLst>
            </p:cNvPr>
            <p:cNvSpPr/>
            <p:nvPr/>
          </p:nvSpPr>
          <p:spPr>
            <a:xfrm>
              <a:off x="62749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Button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F847FF36-CFCC-A84F-B982-6A10E2E64FBA}"/>
                </a:ext>
              </a:extLst>
            </p:cNvPr>
            <p:cNvSpPr/>
            <p:nvPr/>
          </p:nvSpPr>
          <p:spPr>
            <a:xfrm>
              <a:off x="70903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Combo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8316929A-D594-6944-847E-6B01EE1DF37E}"/>
                </a:ext>
              </a:extLst>
            </p:cNvPr>
            <p:cNvSpPr/>
            <p:nvPr/>
          </p:nvSpPr>
          <p:spPr>
            <a:xfrm>
              <a:off x="79057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Switch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EDC33B8F-D96B-054B-8AFB-04417B255C01}"/>
                </a:ext>
              </a:extLst>
            </p:cNvPr>
            <p:cNvSpPr/>
            <p:nvPr/>
          </p:nvSpPr>
          <p:spPr>
            <a:xfrm>
              <a:off x="6274914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Grid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A558AE61-A532-4F44-A902-950163A2F0BF}"/>
                </a:ext>
              </a:extLst>
            </p:cNvPr>
            <p:cNvSpPr/>
            <p:nvPr/>
          </p:nvSpPr>
          <p:spPr>
            <a:xfrm>
              <a:off x="7090579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Label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C2C8EC98-93CB-144F-93DE-B18A4406992A}"/>
                </a:ext>
              </a:extLst>
            </p:cNvPr>
            <p:cNvSpPr/>
            <p:nvPr/>
          </p:nvSpPr>
          <p:spPr>
            <a:xfrm>
              <a:off x="7906244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Image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6A45A74A-DACD-1C42-9122-C4D755789276}"/>
                </a:ext>
              </a:extLst>
            </p:cNvPr>
            <p:cNvSpPr/>
            <p:nvPr/>
          </p:nvSpPr>
          <p:spPr>
            <a:xfrm>
              <a:off x="3986477" y="1682107"/>
              <a:ext cx="2070837" cy="1743375"/>
            </a:xfrm>
            <a:prstGeom prst="roundRect">
              <a:avLst>
                <a:gd name="adj" fmla="val 5936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Layout Container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1289AD71-9C99-C84C-AD9B-5EE6D9336754}"/>
                </a:ext>
              </a:extLst>
            </p:cNvPr>
            <p:cNvSpPr/>
            <p:nvPr/>
          </p:nvSpPr>
          <p:spPr>
            <a:xfrm>
              <a:off x="4079289" y="2030494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Frame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A7CE34BA-FA88-244D-A86D-A8556BCBA4E1}"/>
                </a:ext>
              </a:extLst>
            </p:cNvPr>
            <p:cNvSpPr/>
            <p:nvPr/>
          </p:nvSpPr>
          <p:spPr>
            <a:xfrm>
              <a:off x="5054948" y="2022543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Layout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9EF89A23-0515-4942-8DCA-C459044EC683}"/>
                </a:ext>
              </a:extLst>
            </p:cNvPr>
            <p:cNvSpPr/>
            <p:nvPr/>
          </p:nvSpPr>
          <p:spPr>
            <a:xfrm>
              <a:off x="4079289" y="2493802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List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F8ACF120-E2C5-0948-9B2F-525AA6FD0C0A}"/>
                </a:ext>
              </a:extLst>
            </p:cNvPr>
            <p:cNvSpPr/>
            <p:nvPr/>
          </p:nvSpPr>
          <p:spPr>
            <a:xfrm>
              <a:off x="5054948" y="2489827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Table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C7B450BE-0F0F-D54E-91A7-33EA782CDF5E}"/>
                </a:ext>
              </a:extLst>
            </p:cNvPr>
            <p:cNvSpPr/>
            <p:nvPr/>
          </p:nvSpPr>
          <p:spPr>
            <a:xfrm>
              <a:off x="2819316" y="1683862"/>
              <a:ext cx="1042628" cy="3309123"/>
            </a:xfrm>
            <a:prstGeom prst="roundRect">
              <a:avLst>
                <a:gd name="adj" fmla="val 60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Resources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2424D814-B785-A94E-8648-CA18D8E04DED}"/>
                </a:ext>
              </a:extLst>
            </p:cNvPr>
            <p:cNvSpPr/>
            <p:nvPr/>
          </p:nvSpPr>
          <p:spPr>
            <a:xfrm>
              <a:off x="2914088" y="2030493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MXML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D16D119A-2A1C-6B4E-88B0-1A5DD1006BD2}"/>
                </a:ext>
              </a:extLst>
            </p:cNvPr>
            <p:cNvSpPr/>
            <p:nvPr/>
          </p:nvSpPr>
          <p:spPr>
            <a:xfrm>
              <a:off x="3986477" y="3546113"/>
              <a:ext cx="1823722" cy="1403506"/>
            </a:xfrm>
            <a:prstGeom prst="roundRect">
              <a:avLst>
                <a:gd name="adj" fmla="val 5768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Third-Party Manager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B99CD649-1AC0-5442-AF60-75D7588F0DE8}"/>
                </a:ext>
              </a:extLst>
            </p:cNvPr>
            <p:cNvSpPr/>
            <p:nvPr/>
          </p:nvSpPr>
          <p:spPr>
            <a:xfrm>
              <a:off x="4079289" y="3921413"/>
              <a:ext cx="776656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Certification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903CA6FD-C662-2746-A72B-CA4CF1996938}"/>
                </a:ext>
              </a:extLst>
            </p:cNvPr>
            <p:cNvSpPr/>
            <p:nvPr/>
          </p:nvSpPr>
          <p:spPr>
            <a:xfrm>
              <a:off x="4925466" y="3921413"/>
              <a:ext cx="806657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Device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A218527D-F1AC-AD4B-BED4-DC874E6E3FCE}"/>
                </a:ext>
              </a:extLst>
            </p:cNvPr>
            <p:cNvSpPr/>
            <p:nvPr/>
          </p:nvSpPr>
          <p:spPr>
            <a:xfrm>
              <a:off x="4079289" y="4414121"/>
              <a:ext cx="776656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FaceID</a:t>
              </a:r>
              <a:endParaRPr kumimoji="1"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B52C33B-6D93-4547-B440-36286A4115D5}"/>
                </a:ext>
              </a:extLst>
            </p:cNvPr>
            <p:cNvSpPr/>
            <p:nvPr/>
          </p:nvSpPr>
          <p:spPr>
            <a:xfrm>
              <a:off x="4925466" y="4414121"/>
              <a:ext cx="806657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Fingerprint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61570BA7-805B-AD45-8956-2054E4FB6B9D}"/>
                </a:ext>
              </a:extLst>
            </p:cNvPr>
            <p:cNvSpPr/>
            <p:nvPr/>
          </p:nvSpPr>
          <p:spPr>
            <a:xfrm>
              <a:off x="5879721" y="3546111"/>
              <a:ext cx="1139829" cy="1403506"/>
            </a:xfrm>
            <a:prstGeom prst="roundRect">
              <a:avLst>
                <a:gd name="adj" fmla="val 6023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kumimoji="1" lang="en-US" altLang="ko-KR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Push</a:t>
              </a:r>
              <a:r>
                <a:rPr kumimoji="1" lang="ko-KR" altLang="en-US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9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Noti</a:t>
              </a:r>
              <a:r>
                <a:rPr kumimoji="1" lang="en-US" altLang="ko-KR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Manager</a:t>
              </a:r>
              <a:endParaRPr kumimoji="1" lang="ko-KR" altLang="en-US" sz="9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F14F4191-44EC-EA40-B850-B3ED448DF2E6}"/>
                </a:ext>
              </a:extLst>
            </p:cNvPr>
            <p:cNvSpPr/>
            <p:nvPr/>
          </p:nvSpPr>
          <p:spPr>
            <a:xfrm>
              <a:off x="5968050" y="3922681"/>
              <a:ext cx="953586" cy="424763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Push Message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E08664A-4FA2-CA4E-B01D-FD5FE0CA9AF3}"/>
                </a:ext>
              </a:extLst>
            </p:cNvPr>
            <p:cNvSpPr/>
            <p:nvPr/>
          </p:nvSpPr>
          <p:spPr>
            <a:xfrm>
              <a:off x="5968051" y="4414121"/>
              <a:ext cx="953586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Badge 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330AD73-0598-264B-AFA9-96017A84DA70}"/>
                </a:ext>
              </a:extLst>
            </p:cNvPr>
            <p:cNvSpPr/>
            <p:nvPr/>
          </p:nvSpPr>
          <p:spPr>
            <a:xfrm>
              <a:off x="2914087" y="2400292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JS Libs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617A88C8-CE6D-064A-B761-014087F34810}"/>
                </a:ext>
              </a:extLst>
            </p:cNvPr>
            <p:cNvSpPr/>
            <p:nvPr/>
          </p:nvSpPr>
          <p:spPr>
            <a:xfrm>
              <a:off x="2914087" y="2770091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IMG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DA9F78EA-82D8-7748-980D-2722009ABC92}"/>
                </a:ext>
              </a:extLst>
            </p:cNvPr>
            <p:cNvSpPr/>
            <p:nvPr/>
          </p:nvSpPr>
          <p:spPr>
            <a:xfrm>
              <a:off x="2914087" y="3139890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Master File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9FCCE71A-C06C-3F4A-8BAE-C6AD392D18A9}"/>
                </a:ext>
              </a:extLst>
            </p:cNvPr>
            <p:cNvSpPr/>
            <p:nvPr/>
          </p:nvSpPr>
          <p:spPr>
            <a:xfrm>
              <a:off x="2914087" y="3509689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StockCode</a:t>
              </a:r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File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234557F-3224-2240-B5E7-78ED5B479548}"/>
                </a:ext>
              </a:extLst>
            </p:cNvPr>
            <p:cNvSpPr/>
            <p:nvPr/>
          </p:nvSpPr>
          <p:spPr>
            <a:xfrm>
              <a:off x="2914088" y="3879488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1C1C6836-4D5A-EE48-9CFE-E30CD381E7C9}"/>
                </a:ext>
              </a:extLst>
            </p:cNvPr>
            <p:cNvSpPr/>
            <p:nvPr/>
          </p:nvSpPr>
          <p:spPr>
            <a:xfrm>
              <a:off x="2795463" y="5099959"/>
              <a:ext cx="6756079" cy="496401"/>
            </a:xfrm>
            <a:prstGeom prst="roundRect">
              <a:avLst>
                <a:gd name="adj" fmla="val 8589"/>
              </a:avLst>
            </a:prstGeom>
            <a:solidFill>
              <a:srgbClr val="AA7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Native Interface (C/C++)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6AF90742-FB9B-F54E-9055-8444D232DBD8}"/>
                </a:ext>
              </a:extLst>
            </p:cNvPr>
            <p:cNvSpPr/>
            <p:nvPr/>
          </p:nvSpPr>
          <p:spPr>
            <a:xfrm>
              <a:off x="8207397" y="5194105"/>
              <a:ext cx="1230371" cy="307916"/>
            </a:xfrm>
            <a:prstGeom prst="roundRect">
              <a:avLst>
                <a:gd name="adj" fmla="val 894"/>
              </a:avLst>
            </a:prstGeom>
            <a:solidFill>
              <a:srgbClr val="6C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JNI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ABB46C2A-610B-FB41-9A93-87C8A9081A68}"/>
                </a:ext>
              </a:extLst>
            </p:cNvPr>
            <p:cNvSpPr/>
            <p:nvPr/>
          </p:nvSpPr>
          <p:spPr>
            <a:xfrm>
              <a:off x="4637052" y="5194105"/>
              <a:ext cx="3499694" cy="307916"/>
            </a:xfrm>
            <a:prstGeom prst="roundRect">
              <a:avLst>
                <a:gd name="adj" fmla="val 894"/>
              </a:avLst>
            </a:prstGeom>
            <a:solidFill>
              <a:srgbClr val="6C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 Interface layer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968C8913-0CA4-8A47-8587-F07FF1D84103}"/>
                </a:ext>
              </a:extLst>
            </p:cNvPr>
            <p:cNvSpPr/>
            <p:nvPr/>
          </p:nvSpPr>
          <p:spPr>
            <a:xfrm>
              <a:off x="9014846" y="5150545"/>
              <a:ext cx="465021" cy="215002"/>
            </a:xfrm>
            <a:prstGeom prst="roundRect">
              <a:avLst>
                <a:gd name="adj" fmla="val 894"/>
              </a:avLst>
            </a:prstGeom>
            <a:solidFill>
              <a:srgbClr val="72C3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Android</a:t>
              </a:r>
              <a:endParaRPr kumimoji="1"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196DB5DE-60B1-AB49-9C99-A6A06A009D3B}"/>
                </a:ext>
              </a:extLst>
            </p:cNvPr>
            <p:cNvSpPr/>
            <p:nvPr/>
          </p:nvSpPr>
          <p:spPr>
            <a:xfrm>
              <a:off x="2681371" y="5803679"/>
              <a:ext cx="7089162" cy="450129"/>
            </a:xfrm>
            <a:prstGeom prst="roundRect">
              <a:avLst>
                <a:gd name="adj" fmla="val 8753"/>
              </a:avLst>
            </a:prstGeom>
            <a:solidFill>
              <a:srgbClr val="FF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 Core (C/C++)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DC13FA53-631E-2E45-B033-2DA8395D26F6}"/>
                </a:ext>
              </a:extLst>
            </p:cNvPr>
            <p:cNvSpPr/>
            <p:nvPr/>
          </p:nvSpPr>
          <p:spPr>
            <a:xfrm>
              <a:off x="8376831" y="3546113"/>
              <a:ext cx="1174711" cy="1403504"/>
            </a:xfrm>
            <a:prstGeom prst="roundRect">
              <a:avLst>
                <a:gd name="adj" fmla="val 8487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kumimoji="1" lang="en-US" altLang="ko-KR" sz="9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Socket.io</a:t>
              </a:r>
              <a:endParaRPr kumimoji="1" lang="ko-KR" altLang="en-US" sz="9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F6FD107B-087A-6E4A-AC42-3B4726C6CE0B}"/>
                </a:ext>
              </a:extLst>
            </p:cNvPr>
            <p:cNvSpPr/>
            <p:nvPr/>
          </p:nvSpPr>
          <p:spPr>
            <a:xfrm>
              <a:off x="8476105" y="3922993"/>
              <a:ext cx="989645" cy="424451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Reload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07E12DEF-FDC7-C046-904D-4B6A716718BA}"/>
                </a:ext>
              </a:extLst>
            </p:cNvPr>
            <p:cNvSpPr/>
            <p:nvPr/>
          </p:nvSpPr>
          <p:spPr>
            <a:xfrm>
              <a:off x="8476106" y="4414121"/>
              <a:ext cx="989645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MXML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Downloader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2E73D4F9-C10B-804B-9B2C-05F22833C318}"/>
                </a:ext>
              </a:extLst>
            </p:cNvPr>
            <p:cNvSpPr/>
            <p:nvPr/>
          </p:nvSpPr>
          <p:spPr>
            <a:xfrm>
              <a:off x="4079289" y="2948565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Scroll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D8C44B6A-3199-4745-AB79-98926E32607C}"/>
                </a:ext>
              </a:extLst>
            </p:cNvPr>
            <p:cNvSpPr/>
            <p:nvPr/>
          </p:nvSpPr>
          <p:spPr>
            <a:xfrm>
              <a:off x="5054948" y="2948566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WebView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9D2F538A-E731-EF49-8554-0492743B8B4A}"/>
                </a:ext>
              </a:extLst>
            </p:cNvPr>
            <p:cNvSpPr/>
            <p:nvPr/>
          </p:nvSpPr>
          <p:spPr>
            <a:xfrm>
              <a:off x="6274914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Input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AAA9267B-6302-9A40-BBE9-BEA2F61FB2A7}"/>
                </a:ext>
              </a:extLst>
            </p:cNvPr>
            <p:cNvSpPr/>
            <p:nvPr/>
          </p:nvSpPr>
          <p:spPr>
            <a:xfrm>
              <a:off x="7092079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Stepper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45D323F4-BC17-8B4B-9041-D3F71E7E0D0C}"/>
                </a:ext>
              </a:extLst>
            </p:cNvPr>
            <p:cNvSpPr/>
            <p:nvPr/>
          </p:nvSpPr>
          <p:spPr>
            <a:xfrm>
              <a:off x="7909244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Tabbar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F3EEB15B-C36E-1B43-98D6-470CEC708F9B}"/>
                </a:ext>
              </a:extLst>
            </p:cNvPr>
            <p:cNvSpPr/>
            <p:nvPr/>
          </p:nvSpPr>
          <p:spPr>
            <a:xfrm>
              <a:off x="87211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Chart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8C94E5CE-3D65-2C46-B8D8-8963D55F8B73}"/>
                </a:ext>
              </a:extLst>
            </p:cNvPr>
            <p:cNvSpPr/>
            <p:nvPr/>
          </p:nvSpPr>
          <p:spPr>
            <a:xfrm>
              <a:off x="8721909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Datetime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0E29D6CE-A6A4-4443-B3F7-E727522B915D}"/>
                </a:ext>
              </a:extLst>
            </p:cNvPr>
            <p:cNvSpPr/>
            <p:nvPr/>
          </p:nvSpPr>
          <p:spPr>
            <a:xfrm>
              <a:off x="8726410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Calender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4AA9F83A-7868-A343-8B6D-676EDFD91D56}"/>
                </a:ext>
              </a:extLst>
            </p:cNvPr>
            <p:cNvSpPr/>
            <p:nvPr/>
          </p:nvSpPr>
          <p:spPr>
            <a:xfrm>
              <a:off x="2914088" y="4619089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Version File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FC64D5D0-C537-1B46-AB95-D97A89AE49EA}"/>
                </a:ext>
              </a:extLst>
            </p:cNvPr>
            <p:cNvSpPr/>
            <p:nvPr/>
          </p:nvSpPr>
          <p:spPr>
            <a:xfrm>
              <a:off x="2914088" y="4249287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A99DB3C2-B19A-0E41-8E38-0F8AB0A0686A}"/>
                </a:ext>
              </a:extLst>
            </p:cNvPr>
            <p:cNvSpPr/>
            <p:nvPr/>
          </p:nvSpPr>
          <p:spPr>
            <a:xfrm>
              <a:off x="7187588" y="3924338"/>
              <a:ext cx="1031838" cy="423106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MobilePlatform</a:t>
              </a:r>
              <a:endParaRPr kumimoji="1"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DBDE6BAC-3EB5-4F4D-8323-C91AD4414216}"/>
                </a:ext>
              </a:extLst>
            </p:cNvPr>
            <p:cNvSpPr/>
            <p:nvPr/>
          </p:nvSpPr>
          <p:spPr>
            <a:xfrm>
              <a:off x="7187589" y="4414121"/>
              <a:ext cx="1031838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MobilePlatform</a:t>
              </a:r>
              <a:endParaRPr kumimoji="1"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Native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94CAE6-8526-4947-9471-8B0FFA236939}"/>
                </a:ext>
              </a:extLst>
            </p:cNvPr>
            <p:cNvSpPr txBox="1"/>
            <p:nvPr/>
          </p:nvSpPr>
          <p:spPr>
            <a:xfrm>
              <a:off x="1794737" y="4132001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MXML File</a:t>
              </a:r>
              <a:endParaRPr lang="ko-KR" altLang="en-US" sz="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17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AD87272-89CC-694D-8D88-3D1A831FC2A3}"/>
              </a:ext>
            </a:extLst>
          </p:cNvPr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473A9FA-03F0-9049-BE04-406F87F32304}"/>
              </a:ext>
            </a:extLst>
          </p:cNvPr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키움증권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자산관리</a:t>
            </a:r>
            <a:r>
              <a:rPr lang="en-US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자문사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sz="1700" spc="-125" dirty="0">
                <a:solidFill>
                  <a:srgbClr val="FFFFFF"/>
                </a:solidFill>
                <a:latin typeface="Carlito"/>
                <a:cs typeface="Carlito"/>
              </a:rPr>
              <a:t>iOS 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앱 개발 및 운영</a:t>
            </a:r>
            <a:endParaRPr sz="1700" dirty="0">
              <a:latin typeface="UKIJ CJK"/>
              <a:cs typeface="UKIJ CJK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E573607-9272-774D-B571-34E54B43F926}"/>
              </a:ext>
            </a:extLst>
          </p:cNvPr>
          <p:cNvSpPr/>
          <p:nvPr/>
        </p:nvSpPr>
        <p:spPr>
          <a:xfrm>
            <a:off x="3503676" y="4267200"/>
            <a:ext cx="687324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444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790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spc="50" dirty="0">
                <a:latin typeface="UKIJ CJK"/>
                <a:cs typeface="UKIJ CJK"/>
              </a:rPr>
              <a:t>담당업무</a:t>
            </a:r>
            <a:br>
              <a:rPr lang="en-US" altLang="ko-KR" sz="900" spc="50" dirty="0">
                <a:latin typeface="UKIJ CJK"/>
                <a:cs typeface="UKIJ CJK"/>
              </a:rPr>
            </a:br>
            <a:endParaRPr lang="en-US" altLang="ko-KR" sz="900" spc="50" dirty="0">
              <a:latin typeface="UKIJ CJK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iOS </a:t>
            </a:r>
            <a:r>
              <a:rPr lang="ko-KR" altLang="en-US" sz="900" spc="50" dirty="0">
                <a:latin typeface="UKIJ CJK"/>
                <a:cs typeface="UKIJ CJK"/>
              </a:rPr>
              <a:t>플랫폼 수정 및 앱스토어 배포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iOS </a:t>
            </a:r>
            <a:r>
              <a:rPr lang="ko-KR" altLang="en-US" sz="900" spc="50" dirty="0">
                <a:latin typeface="UKIJ CJK"/>
                <a:cs typeface="UKIJ CJK"/>
              </a:rPr>
              <a:t>플랫폼 함수 추가</a:t>
            </a:r>
            <a:r>
              <a:rPr lang="en-US" altLang="ko-KR" sz="900" spc="50" dirty="0">
                <a:latin typeface="UKIJ CJK"/>
                <a:cs typeface="UKIJ CJK"/>
              </a:rPr>
              <a:t>/</a:t>
            </a:r>
            <a:r>
              <a:rPr lang="ko-KR" altLang="en-US" sz="900" spc="50" dirty="0">
                <a:latin typeface="UKIJ CJK"/>
                <a:cs typeface="UKIJ CJK"/>
              </a:rPr>
              <a:t>수정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iOS </a:t>
            </a:r>
            <a:r>
              <a:rPr lang="ko-KR" altLang="en-US" sz="900" spc="50" dirty="0">
                <a:latin typeface="UKIJ CJK"/>
                <a:cs typeface="UKIJ CJK"/>
              </a:rPr>
              <a:t>플랫폼 버그 개선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테스트 </a:t>
            </a:r>
            <a:r>
              <a:rPr lang="ko-KR" altLang="en-US" sz="900" spc="50" dirty="0" err="1">
                <a:latin typeface="UKIJ CJK"/>
                <a:cs typeface="UKIJ CJK"/>
              </a:rPr>
              <a:t>플라이트</a:t>
            </a:r>
            <a:r>
              <a:rPr lang="ko-KR" altLang="en-US" sz="900" spc="50" dirty="0">
                <a:latin typeface="UKIJ CJK"/>
                <a:cs typeface="UKIJ CJK"/>
              </a:rPr>
              <a:t> 배포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자산관리</a:t>
            </a:r>
            <a:r>
              <a:rPr lang="en-US" altLang="ko-KR" sz="900" spc="50" dirty="0">
                <a:latin typeface="UKIJ CJK"/>
                <a:cs typeface="UKIJ CJK"/>
              </a:rPr>
              <a:t>, </a:t>
            </a:r>
            <a:r>
              <a:rPr lang="ko-KR" altLang="en-US" sz="900" spc="50" dirty="0" err="1">
                <a:latin typeface="UKIJ CJK"/>
                <a:cs typeface="UKIJ CJK"/>
              </a:rPr>
              <a:t>자문사</a:t>
            </a:r>
            <a:r>
              <a:rPr lang="ko-KR" altLang="en-US" sz="900" spc="50" dirty="0">
                <a:latin typeface="UKIJ CJK"/>
                <a:cs typeface="UKIJ CJK"/>
              </a:rPr>
              <a:t> 화면 개발</a:t>
            </a:r>
            <a:r>
              <a:rPr lang="en-US" altLang="ko-KR" sz="900" spc="50" dirty="0">
                <a:latin typeface="UKIJ CJK"/>
                <a:cs typeface="UKIJ CJK"/>
              </a:rPr>
              <a:t>(</a:t>
            </a:r>
            <a:r>
              <a:rPr lang="ko-KR" altLang="en-US" sz="900" spc="50" dirty="0">
                <a:latin typeface="UKIJ CJK"/>
                <a:cs typeface="UKIJ CJK"/>
              </a:rPr>
              <a:t>펀드</a:t>
            </a:r>
            <a:r>
              <a:rPr lang="en-US" altLang="ko-KR" sz="900" spc="50" dirty="0">
                <a:latin typeface="UKIJ CJK"/>
                <a:cs typeface="UKIJ CJK"/>
              </a:rPr>
              <a:t>/</a:t>
            </a:r>
            <a:r>
              <a:rPr lang="ko-KR" altLang="en-US" sz="900" spc="50" dirty="0">
                <a:latin typeface="UKIJ CJK"/>
                <a:cs typeface="UKIJ CJK"/>
              </a:rPr>
              <a:t>연금</a:t>
            </a:r>
            <a:r>
              <a:rPr lang="en-US" altLang="ko-KR" sz="900" spc="50" dirty="0">
                <a:latin typeface="UKIJ CJK"/>
                <a:cs typeface="UKIJ CJK"/>
              </a:rPr>
              <a:t>/</a:t>
            </a:r>
            <a:r>
              <a:rPr lang="ko-KR" altLang="en-US" sz="900" spc="50" dirty="0">
                <a:latin typeface="UKIJ CJK"/>
                <a:cs typeface="UKIJ CJK"/>
              </a:rPr>
              <a:t>채권 등 금융상품</a:t>
            </a:r>
            <a:r>
              <a:rPr lang="en-US" altLang="ko-KR" sz="900" spc="50" dirty="0">
                <a:latin typeface="UKIJ CJK"/>
                <a:cs typeface="UKIJ CJK"/>
              </a:rPr>
              <a:t>)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계좌개설 프로세스 개발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앱 제도개선</a:t>
            </a:r>
            <a:r>
              <a:rPr lang="en-US" altLang="ko-KR" sz="900" spc="50" dirty="0">
                <a:latin typeface="UKIJ CJK"/>
                <a:cs typeface="UKIJ CJK"/>
              </a:rPr>
              <a:t>, </a:t>
            </a:r>
            <a:r>
              <a:rPr lang="ko-KR" altLang="en-US" sz="900" spc="50" dirty="0">
                <a:latin typeface="UKIJ CJK"/>
                <a:cs typeface="UKIJ CJK"/>
              </a:rPr>
              <a:t>기능개선 등 이슈 처리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 err="1">
                <a:latin typeface="UKIJ CJK"/>
                <a:cs typeface="UKIJ CJK"/>
              </a:rPr>
              <a:t>키움증권</a:t>
            </a:r>
            <a:r>
              <a:rPr lang="ko-KR" altLang="en-US" sz="900" spc="50" dirty="0">
                <a:latin typeface="UKIJ CJK"/>
                <a:cs typeface="UKIJ CJK"/>
              </a:rPr>
              <a:t> 앱 </a:t>
            </a:r>
            <a:r>
              <a:rPr lang="ko-KR" altLang="en-US" sz="900" spc="50" dirty="0" err="1">
                <a:latin typeface="UKIJ CJK"/>
                <a:cs typeface="UKIJ CJK"/>
              </a:rPr>
              <a:t>난독화</a:t>
            </a:r>
            <a:r>
              <a:rPr lang="ko-KR" altLang="en-US" sz="900" spc="50" dirty="0">
                <a:latin typeface="UKIJ CJK"/>
                <a:cs typeface="UKIJ CJK"/>
              </a:rPr>
              <a:t> 적용</a:t>
            </a:r>
            <a:endParaRPr lang="en-US" altLang="ko-KR" sz="900" spc="5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sz="900" dirty="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sz="1400" spc="-40" dirty="0">
                <a:latin typeface="UKIJ CJK"/>
                <a:cs typeface="UKIJ CJK"/>
              </a:rPr>
              <a:t>자산관리</a:t>
            </a:r>
            <a:r>
              <a:rPr sz="1400" spc="-40" dirty="0">
                <a:latin typeface="Carlito"/>
                <a:cs typeface="Carlito"/>
              </a:rPr>
              <a:t>,</a:t>
            </a:r>
            <a:r>
              <a:rPr sz="1400" spc="-110" dirty="0">
                <a:latin typeface="Carlito"/>
                <a:cs typeface="Carlito"/>
              </a:rPr>
              <a:t> </a:t>
            </a:r>
            <a:r>
              <a:rPr sz="1400" spc="-30" dirty="0" err="1">
                <a:latin typeface="UKIJ CJK"/>
                <a:cs typeface="UKIJ CJK"/>
              </a:rPr>
              <a:t>자문사</a:t>
            </a:r>
            <a:r>
              <a:rPr sz="1400" spc="-155" dirty="0">
                <a:latin typeface="UKIJ CJK"/>
                <a:cs typeface="UKIJ CJK"/>
              </a:rPr>
              <a:t> </a:t>
            </a:r>
            <a:r>
              <a:rPr lang="en-US" sz="1400" spc="-155" dirty="0">
                <a:latin typeface="UKIJ CJK"/>
                <a:cs typeface="UKIJ CJK"/>
              </a:rPr>
              <a:t>iOS </a:t>
            </a:r>
            <a:r>
              <a:rPr sz="1400" dirty="0" err="1">
                <a:latin typeface="UKIJ CJK"/>
                <a:cs typeface="UKIJ CJK"/>
              </a:rPr>
              <a:t>앱</a:t>
            </a:r>
            <a:r>
              <a:rPr sz="1400" spc="-160" dirty="0">
                <a:latin typeface="UKIJ CJK"/>
                <a:cs typeface="UKIJ CJK"/>
              </a:rPr>
              <a:t> </a:t>
            </a:r>
            <a:r>
              <a:rPr sz="1400" spc="-35" dirty="0" err="1">
                <a:latin typeface="UKIJ CJK"/>
                <a:cs typeface="UKIJ CJK"/>
              </a:rPr>
              <a:t>개발</a:t>
            </a:r>
            <a:r>
              <a:rPr lang="en-US" sz="1400" spc="-35" dirty="0">
                <a:latin typeface="UKIJ CJK"/>
                <a:cs typeface="UKIJ CJK"/>
              </a:rPr>
              <a:t> </a:t>
            </a:r>
            <a:r>
              <a:rPr lang="ko-KR" altLang="en-US" sz="1400" spc="-35" dirty="0">
                <a:latin typeface="UKIJ CJK"/>
                <a:cs typeface="UKIJ CJK"/>
              </a:rPr>
              <a:t>및 운영</a:t>
            </a:r>
            <a:endParaRPr sz="1400" dirty="0">
              <a:latin typeface="UKIJ CJK"/>
              <a:cs typeface="UKIJ CJ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403" y="911352"/>
            <a:ext cx="7289165" cy="5172075"/>
            <a:chOff x="184403" y="911352"/>
            <a:chExt cx="7289165" cy="5172075"/>
          </a:xfrm>
        </p:grpSpPr>
        <p:sp>
          <p:nvSpPr>
            <p:cNvPr id="6" name="object 6"/>
            <p:cNvSpPr/>
            <p:nvPr/>
          </p:nvSpPr>
          <p:spPr>
            <a:xfrm>
              <a:off x="184403" y="911352"/>
              <a:ext cx="7289165" cy="1270"/>
            </a:xfrm>
            <a:custGeom>
              <a:avLst/>
              <a:gdLst/>
              <a:ahLst/>
              <a:cxnLst/>
              <a:rect l="l" t="t" r="r" b="b"/>
              <a:pathLst>
                <a:path w="7289165" h="1269">
                  <a:moveTo>
                    <a:pt x="0" y="0"/>
                  </a:moveTo>
                  <a:lnTo>
                    <a:pt x="7288784" y="127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9739" y="1423035"/>
              <a:ext cx="4698492" cy="46603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410" y="50673"/>
            <a:ext cx="38537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자산관리</a:t>
            </a:r>
            <a:r>
              <a:rPr lang="en-US" altLang="ko-KR" sz="1100" spc="50" dirty="0">
                <a:solidFill>
                  <a:srgbClr val="FFFFFF"/>
                </a:solidFill>
                <a:latin typeface="UKIJ CJK"/>
                <a:cs typeface="UKIJ CJK"/>
              </a:rPr>
              <a:t>/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자문사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앱 개발 및 운영</a:t>
            </a:r>
            <a:endParaRPr sz="1100" dirty="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1563</Words>
  <Application>Microsoft Macintosh PowerPoint</Application>
  <PresentationFormat>A4 용지(210x297mm)</PresentationFormat>
  <Paragraphs>307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AppleExternalUIFontKorean-Regular</vt:lpstr>
      <vt:lpstr>AppleSystemUIFont</vt:lpstr>
      <vt:lpstr>Carlito</vt:lpstr>
      <vt:lpstr>맑은 고딕</vt:lpstr>
      <vt:lpstr>맑은 고딕</vt:lpstr>
      <vt:lpstr>UKIJ CJK</vt:lpstr>
      <vt:lpstr>Arial</vt:lpstr>
      <vt:lpstr>Calibri</vt:lpstr>
      <vt:lpstr>Office Theme</vt:lpstr>
      <vt:lpstr>프로젝트 기술서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기술서</dc:title>
  <cp:lastModifiedBy>Microsoft Office User</cp:lastModifiedBy>
  <cp:revision>43</cp:revision>
  <dcterms:created xsi:type="dcterms:W3CDTF">2022-03-13T04:33:39Z</dcterms:created>
  <dcterms:modified xsi:type="dcterms:W3CDTF">2022-04-10T15:38:27Z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2019-03-17T00:00:00Z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2022-03-13T00:00:00Z</vt:filetime>
  </property>
</Properties>
</file>